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2" r:id="rId1"/>
    <p:sldMasterId id="2147483703" r:id="rId2"/>
  </p:sldMasterIdLst>
  <p:notesMasterIdLst>
    <p:notesMasterId r:id="rId47"/>
  </p:notesMasterIdLst>
  <p:sldIdLst>
    <p:sldId id="261" r:id="rId3"/>
    <p:sldId id="262" r:id="rId4"/>
    <p:sldId id="263" r:id="rId5"/>
    <p:sldId id="264" r:id="rId6"/>
    <p:sldId id="265" r:id="rId7"/>
    <p:sldId id="269" r:id="rId8"/>
    <p:sldId id="273" r:id="rId9"/>
    <p:sldId id="274" r:id="rId10"/>
    <p:sldId id="275" r:id="rId11"/>
    <p:sldId id="281" r:id="rId12"/>
    <p:sldId id="283" r:id="rId13"/>
    <p:sldId id="257" r:id="rId14"/>
    <p:sldId id="258" r:id="rId15"/>
    <p:sldId id="285" r:id="rId16"/>
    <p:sldId id="286" r:id="rId17"/>
    <p:sldId id="287" r:id="rId18"/>
    <p:sldId id="289" r:id="rId19"/>
    <p:sldId id="290" r:id="rId20"/>
    <p:sldId id="291" r:id="rId21"/>
    <p:sldId id="288"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10" r:id="rId39"/>
    <p:sldId id="311" r:id="rId40"/>
    <p:sldId id="312" r:id="rId41"/>
    <p:sldId id="313" r:id="rId42"/>
    <p:sldId id="314" r:id="rId43"/>
    <p:sldId id="315" r:id="rId44"/>
    <p:sldId id="316" r:id="rId45"/>
    <p:sldId id="317" r:id="rId46"/>
  </p:sldIdLst>
  <p:sldSz cx="9144000" cy="5143500" type="screen16x9"/>
  <p:notesSz cx="6858000" cy="9144000"/>
  <p:embeddedFontLst>
    <p:embeddedFont>
      <p:font typeface="Helvetica Neue" panose="02000503000000020004"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Slab" pitchFamily="2"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0"/>
    <p:restoredTop sz="94604"/>
  </p:normalViewPr>
  <p:slideViewPr>
    <p:cSldViewPr snapToGrid="0" snapToObjects="1">
      <p:cViewPr varScale="1">
        <p:scale>
          <a:sx n="202" d="100"/>
          <a:sy n="202" d="100"/>
        </p:scale>
        <p:origin x="5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f74e5bb6d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f74e5bb6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Coders should read aloud the objective.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6076efed3e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076efed3e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c033d7c63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c033d7c63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1beabd421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41beabd421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86713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41beabd421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41beabd421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05978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d2db9f3f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d2db9f3f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39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d2db9f3f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d2db9f3f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r>
              <a:rPr lang="en"/>
              <a:t>Teacher notes:</a:t>
            </a:r>
            <a:endParaRPr/>
          </a:p>
          <a:p>
            <a:pPr marL="457200" marR="0" lvl="0" indent="-317500" algn="l" rtl="0">
              <a:lnSpc>
                <a:spcPct val="100000"/>
              </a:lnSpc>
              <a:spcBef>
                <a:spcPts val="0"/>
              </a:spcBef>
              <a:spcAft>
                <a:spcPts val="0"/>
              </a:spcAft>
              <a:buSzPts val="1400"/>
              <a:buChar char="-"/>
            </a:pPr>
            <a:r>
              <a:rPr lang="en"/>
              <a:t>Do you think coders at Instagram and writing new code for each image you post??</a:t>
            </a:r>
            <a:endParaRPr/>
          </a:p>
        </p:txBody>
      </p:sp>
    </p:spTree>
    <p:extLst>
      <p:ext uri="{BB962C8B-B14F-4D97-AF65-F5344CB8AC3E}">
        <p14:creationId xmlns:p14="http://schemas.microsoft.com/office/powerpoint/2010/main" val="3483489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d2db9f3f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d2db9f3f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31280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d2db9f3f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d2db9f3f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23708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d2db9f3fc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d2db9f3fc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457200" lvl="0" indent="-317500" algn="l" rtl="0">
              <a:spcBef>
                <a:spcPts val="0"/>
              </a:spcBef>
              <a:spcAft>
                <a:spcPts val="0"/>
              </a:spcAft>
              <a:buClr>
                <a:schemeClr val="dk1"/>
              </a:buClr>
              <a:buSzPts val="1400"/>
              <a:buChar char="-"/>
            </a:pPr>
            <a:r>
              <a:rPr lang="en">
                <a:solidFill>
                  <a:schemeClr val="dk1"/>
                </a:solidFill>
              </a:rPr>
              <a:t>Mention that the array element in a for of loop can be named anything as long as it is consistent</a:t>
            </a:r>
            <a:endParaRPr>
              <a:solidFill>
                <a:schemeClr val="dk1"/>
              </a:solidFill>
            </a:endParaRPr>
          </a:p>
          <a:p>
            <a:pPr marL="457200" lvl="0" indent="-317500" algn="l" rtl="0">
              <a:spcBef>
                <a:spcPts val="0"/>
              </a:spcBef>
              <a:spcAft>
                <a:spcPts val="0"/>
              </a:spcAft>
              <a:buSzPts val="1400"/>
              <a:buChar char="-"/>
            </a:pPr>
            <a:endParaRPr/>
          </a:p>
        </p:txBody>
      </p:sp>
    </p:spTree>
    <p:extLst>
      <p:ext uri="{BB962C8B-B14F-4D97-AF65-F5344CB8AC3E}">
        <p14:creationId xmlns:p14="http://schemas.microsoft.com/office/powerpoint/2010/main" val="631343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d2db9f3fc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d2db9f3f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latin typeface="Roboto"/>
                <a:ea typeface="Roboto"/>
                <a:cs typeface="Roboto"/>
                <a:sym typeface="Roboto"/>
              </a:rPr>
              <a:t>Have students tell you exactly what to type. They should be participating in live coding, not coding on their own just yet</a:t>
            </a:r>
            <a:endParaRPr>
              <a:solidFill>
                <a:schemeClr val="dk1"/>
              </a:solidFill>
              <a:latin typeface="Roboto"/>
              <a:ea typeface="Roboto"/>
              <a:cs typeface="Roboto"/>
              <a:sym typeface="Roboto"/>
            </a:endParaRPr>
          </a:p>
        </p:txBody>
      </p:sp>
    </p:spTree>
    <p:extLst>
      <p:ext uri="{BB962C8B-B14F-4D97-AF65-F5344CB8AC3E}">
        <p14:creationId xmlns:p14="http://schemas.microsoft.com/office/powerpoint/2010/main" val="73579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f74e5bb6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f74e5bb6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d2db9f3f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d2db9f3f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Teacher notes:</a:t>
            </a:r>
            <a:endParaRPr/>
          </a:p>
          <a:p>
            <a:pPr marL="457200" marR="0" lvl="0" indent="-317500" algn="l" rtl="0">
              <a:lnSpc>
                <a:spcPct val="100000"/>
              </a:lnSpc>
              <a:spcBef>
                <a:spcPts val="0"/>
              </a:spcBef>
              <a:spcAft>
                <a:spcPts val="0"/>
              </a:spcAft>
              <a:buSzPts val="1400"/>
              <a:buChar char="-"/>
            </a:pPr>
            <a:r>
              <a:rPr lang="en"/>
              <a:t>Point out that this looks similar to a conditional statement </a:t>
            </a:r>
            <a:endParaRPr/>
          </a:p>
          <a:p>
            <a:pPr marL="457200" marR="0" lvl="0" indent="-317500" algn="l" rtl="0">
              <a:lnSpc>
                <a:spcPct val="100000"/>
              </a:lnSpc>
              <a:spcBef>
                <a:spcPts val="0"/>
              </a:spcBef>
              <a:spcAft>
                <a:spcPts val="0"/>
              </a:spcAft>
              <a:buSzPts val="1400"/>
              <a:buChar char="-"/>
            </a:pPr>
            <a:r>
              <a:rPr lang="en"/>
              <a:t>Let students identify what pieces of this loop they know</a:t>
            </a:r>
            <a:endParaRPr/>
          </a:p>
          <a:p>
            <a:pPr marL="457200" marR="0" lvl="0" indent="-317500" algn="l" rtl="0">
              <a:lnSpc>
                <a:spcPct val="100000"/>
              </a:lnSpc>
              <a:spcBef>
                <a:spcPts val="0"/>
              </a:spcBef>
              <a:spcAft>
                <a:spcPts val="0"/>
              </a:spcAft>
              <a:buSzPts val="1400"/>
              <a:buChar char="-"/>
            </a:pPr>
            <a:r>
              <a:rPr lang="en"/>
              <a:t>Syntax breakdown in next slides, don't get into everything here</a:t>
            </a:r>
            <a:endParaRPr/>
          </a:p>
        </p:txBody>
      </p:sp>
    </p:spTree>
    <p:extLst>
      <p:ext uri="{BB962C8B-B14F-4D97-AF65-F5344CB8AC3E}">
        <p14:creationId xmlns:p14="http://schemas.microsoft.com/office/powerpoint/2010/main" val="3631860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d2db9f3fc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d2db9f3f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895577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1beabd421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1beabd421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p:txBody>
      </p:sp>
    </p:spTree>
    <p:extLst>
      <p:ext uri="{BB962C8B-B14F-4D97-AF65-F5344CB8AC3E}">
        <p14:creationId xmlns:p14="http://schemas.microsoft.com/office/powerpoint/2010/main" val="144425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d2db9f3f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d2db9f3f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364593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c830bedc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c830bedc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740613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c7339d71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4c7339d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4048768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022a1d69f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022a1d69f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125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a31918ae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a31918ae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Ask a student to remind the class what an array element is</a:t>
            </a:r>
            <a:endParaRPr/>
          </a:p>
        </p:txBody>
      </p:sp>
    </p:spTree>
    <p:extLst>
      <p:ext uri="{BB962C8B-B14F-4D97-AF65-F5344CB8AC3E}">
        <p14:creationId xmlns:p14="http://schemas.microsoft.com/office/powerpoint/2010/main" val="3288027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a31918ae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a31918ae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435701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a31918ae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a31918ae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76773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f74e5bb6d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f74e5bb6d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a31918ae2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a31918ae2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951940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a31918ae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a31918ae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8082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a31918ae2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a31918ae2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303769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a31918ae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a31918ae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463102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4c7339d7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4c7339d7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starter code has been written. This is so GP can focus on practicing the objectives from this lesson. Walk through the instructions and the code provided aloud with students. </a:t>
            </a:r>
            <a:endParaRPr/>
          </a:p>
          <a:p>
            <a:pPr marL="457200" lvl="0" indent="-298450" algn="l" rtl="0">
              <a:spcBef>
                <a:spcPts val="0"/>
              </a:spcBef>
              <a:spcAft>
                <a:spcPts val="0"/>
              </a:spcAft>
              <a:buSzPts val="1100"/>
              <a:buChar char="●"/>
            </a:pPr>
            <a:r>
              <a:rPr lang="en"/>
              <a:t>Explain the use of a </a:t>
            </a:r>
            <a:r>
              <a:rPr lang="en" b="1"/>
              <a:t>span</a:t>
            </a:r>
            <a:r>
              <a:rPr lang="en"/>
              <a:t> tag briefly. This has not been formally taught</a:t>
            </a:r>
            <a:endParaRPr/>
          </a:p>
        </p:txBody>
      </p:sp>
    </p:spTree>
    <p:extLst>
      <p:ext uri="{BB962C8B-B14F-4D97-AF65-F5344CB8AC3E}">
        <p14:creationId xmlns:p14="http://schemas.microsoft.com/office/powerpoint/2010/main" val="975757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c7339d7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4c7339d7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This IP is VERY similar to GP. Don't leave GP popcode solution up on the board, but support students to draw the parallels between the two.</a:t>
            </a:r>
            <a:endParaRPr/>
          </a:p>
        </p:txBody>
      </p:sp>
    </p:spTree>
    <p:extLst>
      <p:ext uri="{BB962C8B-B14F-4D97-AF65-F5344CB8AC3E}">
        <p14:creationId xmlns:p14="http://schemas.microsoft.com/office/powerpoint/2010/main" val="494098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6022a1d69f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6022a1d69f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a:p>
            <a:pPr marL="0" lvl="0" indent="0" algn="l" rtl="0">
              <a:spcBef>
                <a:spcPts val="0"/>
              </a:spcBef>
              <a:spcAft>
                <a:spcPts val="0"/>
              </a:spcAft>
              <a:buClr>
                <a:schemeClr val="dk1"/>
              </a:buClr>
              <a:buSzPts val="1100"/>
              <a:buFont typeface="Arial"/>
              <a:buNone/>
            </a:pPr>
            <a:r>
              <a:rPr lang="en" i="1"/>
              <a:t>identify, evaluate, and construct compound conditional statements </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endParaRPr i="1"/>
          </a:p>
          <a:p>
            <a:pPr marL="0" lvl="0" indent="0" algn="l" rtl="0">
              <a:spcBef>
                <a:spcPts val="0"/>
              </a:spcBef>
              <a:spcAft>
                <a:spcPts val="0"/>
              </a:spcAft>
              <a:buNone/>
            </a:pPr>
            <a:endParaRPr i="1"/>
          </a:p>
          <a:p>
            <a:pPr marL="0" lvl="0" indent="0" algn="l" rtl="0">
              <a:spcBef>
                <a:spcPts val="0"/>
              </a:spcBef>
              <a:spcAft>
                <a:spcPts val="0"/>
              </a:spcAft>
              <a:buNone/>
            </a:pPr>
            <a:endParaRPr i="1"/>
          </a:p>
        </p:txBody>
      </p:sp>
    </p:spTree>
    <p:extLst>
      <p:ext uri="{BB962C8B-B14F-4D97-AF65-F5344CB8AC3E}">
        <p14:creationId xmlns:p14="http://schemas.microsoft.com/office/powerpoint/2010/main" val="2448901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4c7339d7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4c7339d7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4113027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ca8262545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ca8262545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615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ca75a6b3d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ca75a6b3d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80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c05aec9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c05aec9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ca8262545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ca8262545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565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a75a6b3d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a75a6b3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570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ca75a6b3d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ca75a6b3d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61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ca826254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ca826254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Open up the popcode and walk students through how to access the starter code and sample solutions.</a:t>
            </a:r>
            <a:endParaRPr/>
          </a:p>
          <a:p>
            <a:pPr marL="0" lvl="0" indent="0" algn="l" rtl="0">
              <a:spcBef>
                <a:spcPts val="0"/>
              </a:spcBef>
              <a:spcAft>
                <a:spcPts val="0"/>
              </a:spcAft>
              <a:buNone/>
            </a:pPr>
            <a:r>
              <a:rPr lang="en"/>
              <a:t>They should submit all their completed tasks in one classroom assignment.</a:t>
            </a:r>
            <a:endParaRPr/>
          </a:p>
        </p:txBody>
      </p:sp>
    </p:spTree>
    <p:extLst>
      <p:ext uri="{BB962C8B-B14F-4D97-AF65-F5344CB8AC3E}">
        <p14:creationId xmlns:p14="http://schemas.microsoft.com/office/powerpoint/2010/main" val="2816545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ca826254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ca826254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95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c05aec9f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c05aec9f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Shopping list and sponsored products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c033d7c63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c033d7c63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c033d7c6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c033d7c6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Students should label the elements in their Guided Notes with the appropriate indeces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c033d7c6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c033d7c63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c033d7c63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c033d7c6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Review syntax of square bracket and index #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9.png"/><Relationship Id="rId21"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8.png"/><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2.png"/><Relationship Id="rId24"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30.png"/><Relationship Id="rId10" Type="http://schemas.openxmlformats.org/officeDocument/2006/relationships/image" Target="../media/image11.png"/><Relationship Id="rId19"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3.png"/><Relationship Id="rId14" Type="http://schemas.openxmlformats.org/officeDocument/2006/relationships/image" Target="../media/image22.png"/><Relationship Id="rId22"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8"/>
        <p:cNvGrpSpPr/>
        <p:nvPr/>
      </p:nvGrpSpPr>
      <p:grpSpPr>
        <a:xfrm>
          <a:off x="0" y="0"/>
          <a:ext cx="0" cy="0"/>
          <a:chOff x="0" y="0"/>
          <a:chExt cx="0" cy="0"/>
        </a:xfrm>
      </p:grpSpPr>
      <p:sp>
        <p:nvSpPr>
          <p:cNvPr id="9" name="Google Shape;9;p2"/>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1">
                <a:solidFill>
                  <a:srgbClr val="000000"/>
                </a:solidFill>
              </a:defRPr>
            </a:lvl1pPr>
            <a:lvl2pPr lvl="1">
              <a:spcBef>
                <a:spcPts val="0"/>
              </a:spcBef>
              <a:spcAft>
                <a:spcPts val="0"/>
              </a:spcAft>
              <a:buNone/>
              <a:defRPr>
                <a:solidFill>
                  <a:srgbClr val="000000"/>
                </a:solidFill>
              </a:defRPr>
            </a:lvl2pPr>
            <a:lvl3pPr lvl="2">
              <a:spcBef>
                <a:spcPts val="0"/>
              </a:spcBef>
              <a:spcAft>
                <a:spcPts val="0"/>
              </a:spcAft>
              <a:buNone/>
              <a:defRPr>
                <a:solidFill>
                  <a:srgbClr val="000000"/>
                </a:solidFill>
              </a:defRPr>
            </a:lvl3pPr>
            <a:lvl4pPr lvl="3">
              <a:spcBef>
                <a:spcPts val="0"/>
              </a:spcBef>
              <a:spcAft>
                <a:spcPts val="0"/>
              </a:spcAft>
              <a:buNone/>
              <a:defRPr>
                <a:solidFill>
                  <a:srgbClr val="000000"/>
                </a:solidFill>
              </a:defRPr>
            </a:lvl4pPr>
            <a:lvl5pPr lvl="4">
              <a:spcBef>
                <a:spcPts val="0"/>
              </a:spcBef>
              <a:spcAft>
                <a:spcPts val="0"/>
              </a:spcAft>
              <a:buNone/>
              <a:defRPr>
                <a:solidFill>
                  <a:srgbClr val="000000"/>
                </a:solidFill>
              </a:defRPr>
            </a:lvl5pPr>
            <a:lvl6pPr lvl="5">
              <a:spcBef>
                <a:spcPts val="0"/>
              </a:spcBef>
              <a:spcAft>
                <a:spcPts val="0"/>
              </a:spcAft>
              <a:buNone/>
              <a:defRPr>
                <a:solidFill>
                  <a:srgbClr val="000000"/>
                </a:solidFill>
              </a:defRPr>
            </a:lvl6pPr>
            <a:lvl7pPr lvl="6">
              <a:spcBef>
                <a:spcPts val="0"/>
              </a:spcBef>
              <a:spcAft>
                <a:spcPts val="0"/>
              </a:spcAft>
              <a:buNone/>
              <a:defRPr>
                <a:solidFill>
                  <a:srgbClr val="000000"/>
                </a:solidFill>
              </a:defRPr>
            </a:lvl7pPr>
            <a:lvl8pPr lvl="7">
              <a:spcBef>
                <a:spcPts val="0"/>
              </a:spcBef>
              <a:spcAft>
                <a:spcPts val="0"/>
              </a:spcAft>
              <a:buNone/>
              <a:defRPr>
                <a:solidFill>
                  <a:srgbClr val="000000"/>
                </a:solidFill>
              </a:defRPr>
            </a:lvl8pPr>
            <a:lvl9pPr lvl="8">
              <a:spcBef>
                <a:spcPts val="0"/>
              </a:spcBef>
              <a:spcAft>
                <a:spcPts val="0"/>
              </a:spcAft>
              <a:buNone/>
              <a:defRPr>
                <a:solidFill>
                  <a:srgbClr val="000000"/>
                </a:solidFill>
              </a:defRPr>
            </a:lvl9pPr>
          </a:lstStyle>
          <a:p>
            <a:endParaRPr/>
          </a:p>
        </p:txBody>
      </p:sp>
      <p:sp>
        <p:nvSpPr>
          <p:cNvPr id="11" name="Google Shape;11;p2"/>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13" name="Google Shape;13;p2"/>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14" name="Google Shape;14;p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 name="Google Shape;15;p2"/>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105"/>
        <p:cNvGrpSpPr/>
        <p:nvPr/>
      </p:nvGrpSpPr>
      <p:grpSpPr>
        <a:xfrm>
          <a:off x="0" y="0"/>
          <a:ext cx="0" cy="0"/>
          <a:chOff x="0" y="0"/>
          <a:chExt cx="0" cy="0"/>
        </a:xfrm>
      </p:grpSpPr>
      <p:sp>
        <p:nvSpPr>
          <p:cNvPr id="106" name="Google Shape;106;p15"/>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108" name="Google Shape;108;p15"/>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5"/>
          <p:cNvPicPr preferRelativeResize="0"/>
          <p:nvPr/>
        </p:nvPicPr>
        <p:blipFill>
          <a:blip r:embed="rId2">
            <a:alphaModFix/>
          </a:blip>
          <a:stretch>
            <a:fillRect/>
          </a:stretch>
        </p:blipFill>
        <p:spPr>
          <a:xfrm>
            <a:off x="1056185" y="571527"/>
            <a:ext cx="630936" cy="630936"/>
          </a:xfrm>
          <a:prstGeom prst="rect">
            <a:avLst/>
          </a:prstGeom>
          <a:noFill/>
          <a:ln>
            <a:noFill/>
          </a:ln>
        </p:spPr>
      </p:pic>
      <p:pic>
        <p:nvPicPr>
          <p:cNvPr id="110" name="Google Shape;110;p1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11" name="Google Shape;111;p1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13" name="Google Shape;113;p15"/>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124"/>
        <p:cNvGrpSpPr/>
        <p:nvPr/>
      </p:nvGrpSpPr>
      <p:grpSpPr>
        <a:xfrm>
          <a:off x="0" y="0"/>
          <a:ext cx="0" cy="0"/>
          <a:chOff x="0" y="0"/>
          <a:chExt cx="0" cy="0"/>
        </a:xfrm>
      </p:grpSpPr>
      <p:sp>
        <p:nvSpPr>
          <p:cNvPr id="125" name="Google Shape;125;p17"/>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128" name="Google Shape;128;p1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pic>
        <p:nvPicPr>
          <p:cNvPr id="129" name="Google Shape;129;p1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0" name="Google Shape;130;p1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32" name="Google Shape;132;p17"/>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133"/>
        <p:cNvGrpSpPr/>
        <p:nvPr/>
      </p:nvGrpSpPr>
      <p:grpSpPr>
        <a:xfrm>
          <a:off x="0" y="0"/>
          <a:ext cx="0" cy="0"/>
          <a:chOff x="0" y="0"/>
          <a:chExt cx="0" cy="0"/>
        </a:xfrm>
      </p:grpSpPr>
      <p:sp>
        <p:nvSpPr>
          <p:cNvPr id="134" name="Google Shape;134;p18"/>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8"/>
          <p:cNvGrpSpPr/>
          <p:nvPr/>
        </p:nvGrpSpPr>
        <p:grpSpPr>
          <a:xfrm>
            <a:off x="850392" y="365760"/>
            <a:ext cx="1042386" cy="1042386"/>
            <a:chOff x="840300" y="447850"/>
            <a:chExt cx="1534500" cy="1534500"/>
          </a:xfrm>
        </p:grpSpPr>
        <p:sp>
          <p:nvSpPr>
            <p:cNvPr id="136" name="Google Shape;136;p18"/>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18"/>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138" name="Google Shape;138;p1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pic>
        <p:nvPicPr>
          <p:cNvPr id="139" name="Google Shape;139;p1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0" name="Google Shape;140;p1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42" name="Google Shape;142;p18"/>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143"/>
        <p:cNvGrpSpPr/>
        <p:nvPr/>
      </p:nvGrpSpPr>
      <p:grpSpPr>
        <a:xfrm>
          <a:off x="0" y="0"/>
          <a:ext cx="0" cy="0"/>
          <a:chOff x="0" y="0"/>
          <a:chExt cx="0" cy="0"/>
        </a:xfrm>
      </p:grpSpPr>
      <p:sp>
        <p:nvSpPr>
          <p:cNvPr id="144" name="Google Shape;144;p19"/>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146" name="Google Shape;146;p19"/>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19"/>
          <p:cNvPicPr preferRelativeResize="0"/>
          <p:nvPr/>
        </p:nvPicPr>
        <p:blipFill>
          <a:blip r:embed="rId2">
            <a:alphaModFix/>
          </a:blip>
          <a:stretch>
            <a:fillRect/>
          </a:stretch>
        </p:blipFill>
        <p:spPr>
          <a:xfrm>
            <a:off x="1056091" y="569267"/>
            <a:ext cx="634013" cy="634013"/>
          </a:xfrm>
          <a:prstGeom prst="rect">
            <a:avLst/>
          </a:prstGeom>
          <a:noFill/>
          <a:ln>
            <a:noFill/>
          </a:ln>
        </p:spPr>
      </p:pic>
      <p:pic>
        <p:nvPicPr>
          <p:cNvPr id="148" name="Google Shape;148;p1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9" name="Google Shape;149;p1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51" name="Google Shape;151;p19"/>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guide id="16" orient="horz" pos="206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152"/>
        <p:cNvGrpSpPr/>
        <p:nvPr/>
      </p:nvGrpSpPr>
      <p:grpSpPr>
        <a:xfrm>
          <a:off x="0" y="0"/>
          <a:ext cx="0" cy="0"/>
          <a:chOff x="0" y="0"/>
          <a:chExt cx="0" cy="0"/>
        </a:xfrm>
      </p:grpSpPr>
      <p:sp>
        <p:nvSpPr>
          <p:cNvPr id="153" name="Google Shape;153;p20"/>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155" name="Google Shape;155;p20"/>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0"/>
          <p:cNvPicPr preferRelativeResize="0"/>
          <p:nvPr/>
        </p:nvPicPr>
        <p:blipFill>
          <a:blip r:embed="rId2">
            <a:alphaModFix/>
          </a:blip>
          <a:stretch>
            <a:fillRect/>
          </a:stretch>
        </p:blipFill>
        <p:spPr>
          <a:xfrm>
            <a:off x="1053937" y="569362"/>
            <a:ext cx="635034" cy="635171"/>
          </a:xfrm>
          <a:prstGeom prst="rect">
            <a:avLst/>
          </a:prstGeom>
          <a:noFill/>
          <a:ln>
            <a:noFill/>
          </a:ln>
        </p:spPr>
      </p:pic>
      <p:pic>
        <p:nvPicPr>
          <p:cNvPr id="157" name="Google Shape;157;p2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8" name="Google Shape;158;p2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60" name="Google Shape;160;p20"/>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161"/>
        <p:cNvGrpSpPr/>
        <p:nvPr/>
      </p:nvGrpSpPr>
      <p:grpSpPr>
        <a:xfrm>
          <a:off x="0" y="0"/>
          <a:ext cx="0" cy="0"/>
          <a:chOff x="0" y="0"/>
          <a:chExt cx="0" cy="0"/>
        </a:xfrm>
      </p:grpSpPr>
      <p:sp>
        <p:nvSpPr>
          <p:cNvPr id="162" name="Google Shape;162;p2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164" name="Google Shape;164;p21"/>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1"/>
          <p:cNvPicPr preferRelativeResize="0"/>
          <p:nvPr/>
        </p:nvPicPr>
        <p:blipFill>
          <a:blip r:embed="rId2">
            <a:alphaModFix/>
          </a:blip>
          <a:stretch>
            <a:fillRect/>
          </a:stretch>
        </p:blipFill>
        <p:spPr>
          <a:xfrm>
            <a:off x="1056125" y="571525"/>
            <a:ext cx="630936" cy="630936"/>
          </a:xfrm>
          <a:prstGeom prst="rect">
            <a:avLst/>
          </a:prstGeom>
          <a:noFill/>
          <a:ln>
            <a:noFill/>
          </a:ln>
        </p:spPr>
      </p:pic>
      <p:pic>
        <p:nvPicPr>
          <p:cNvPr id="166" name="Google Shape;166;p2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67" name="Google Shape;167;p2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69" name="Google Shape;169;p21"/>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170"/>
        <p:cNvGrpSpPr/>
        <p:nvPr/>
      </p:nvGrpSpPr>
      <p:grpSpPr>
        <a:xfrm>
          <a:off x="0" y="0"/>
          <a:ext cx="0" cy="0"/>
          <a:chOff x="0" y="0"/>
          <a:chExt cx="0" cy="0"/>
        </a:xfrm>
      </p:grpSpPr>
      <p:pic>
        <p:nvPicPr>
          <p:cNvPr id="171" name="Google Shape;171;p22"/>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172" name="Google Shape;172;p22"/>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2"/>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174" name="Google Shape;174;p22"/>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175" name="Google Shape;175;p22"/>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176" name="Google Shape;176;p22"/>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M Announcement" type="tx">
  <p:cSld name="TITLE_AND_BODY">
    <p:bg>
      <p:bgPr>
        <a:solidFill>
          <a:srgbClr val="00FFCC"/>
        </a:solidFill>
        <a:effectLst/>
      </p:bgPr>
    </p:bg>
    <p:spTree>
      <p:nvGrpSpPr>
        <p:cNvPr id="1" name="Shape 177"/>
        <p:cNvGrpSpPr/>
        <p:nvPr/>
      </p:nvGrpSpPr>
      <p:grpSpPr>
        <a:xfrm>
          <a:off x="0" y="0"/>
          <a:ext cx="0" cy="0"/>
          <a:chOff x="0" y="0"/>
          <a:chExt cx="0" cy="0"/>
        </a:xfrm>
      </p:grpSpPr>
      <p:pic>
        <p:nvPicPr>
          <p:cNvPr id="178" name="Google Shape;178;p2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79" name="Google Shape;179;p2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3"/>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615">
          <p15:clr>
            <a:srgbClr val="9AA0A6"/>
          </p15:clr>
        </p15:guide>
        <p15:guide id="3" pos="5424">
          <p15:clr>
            <a:srgbClr val="9AA0A6"/>
          </p15:clr>
        </p15:guide>
        <p15:guide id="4" orient="horz" pos="2917">
          <p15:clr>
            <a:srgbClr val="9AA0A6"/>
          </p15:clr>
        </p15:guide>
        <p15:guide id="5" orient="horz" pos="646">
          <p15:clr>
            <a:srgbClr val="9AA0A6"/>
          </p15:clr>
        </p15:guide>
        <p15:guide id="6" orient="horz" pos="1864">
          <p15:clr>
            <a:srgbClr val="9AA0A6"/>
          </p15:clr>
        </p15:guide>
        <p15:guide id="7" orient="horz" pos="3165">
          <p15:clr>
            <a:srgbClr val="9AA0A6"/>
          </p15:clr>
        </p15:guide>
        <p15:guide id="8" pos="144">
          <p15:clr>
            <a:srgbClr val="9AA0A6"/>
          </p15:clr>
        </p15:guide>
        <p15:guide id="9" pos="2880">
          <p15:clr>
            <a:srgbClr val="9AA0A6"/>
          </p15:clr>
        </p15:guide>
        <p15:guide id="10" orient="horz" pos="847">
          <p15:clr>
            <a:srgbClr val="9AA0A6"/>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181"/>
        <p:cNvGrpSpPr/>
        <p:nvPr/>
      </p:nvGrpSpPr>
      <p:grpSpPr>
        <a:xfrm>
          <a:off x="0" y="0"/>
          <a:ext cx="0" cy="0"/>
          <a:chOff x="0" y="0"/>
          <a:chExt cx="0" cy="0"/>
        </a:xfrm>
      </p:grpSpPr>
      <p:pic>
        <p:nvPicPr>
          <p:cNvPr id="182" name="Google Shape;182;p24"/>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3" name="Google Shape;183;p24"/>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4"/>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185"/>
        <p:cNvGrpSpPr/>
        <p:nvPr/>
      </p:nvGrpSpPr>
      <p:grpSpPr>
        <a:xfrm>
          <a:off x="0" y="0"/>
          <a:ext cx="0" cy="0"/>
          <a:chOff x="0" y="0"/>
          <a:chExt cx="0" cy="0"/>
        </a:xfrm>
      </p:grpSpPr>
      <p:pic>
        <p:nvPicPr>
          <p:cNvPr id="186" name="Google Shape;186;p25"/>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7" name="Google Shape;187;p25"/>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5"/>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16"/>
        <p:cNvGrpSpPr/>
        <p:nvPr/>
      </p:nvGrpSpPr>
      <p:grpSpPr>
        <a:xfrm>
          <a:off x="0" y="0"/>
          <a:ext cx="0" cy="0"/>
          <a:chOff x="0" y="0"/>
          <a:chExt cx="0" cy="0"/>
        </a:xfrm>
      </p:grpSpPr>
      <p:sp>
        <p:nvSpPr>
          <p:cNvPr id="17" name="Google Shape;17;p3"/>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19" name="Google Shape;19;p3"/>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20" name="Google Shape;20;p3"/>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3"/>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22" name="Google Shape;22;p3"/>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23" name="Google Shape;23;p3"/>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189"/>
        <p:cNvGrpSpPr/>
        <p:nvPr/>
      </p:nvGrpSpPr>
      <p:grpSpPr>
        <a:xfrm>
          <a:off x="0" y="0"/>
          <a:ext cx="0" cy="0"/>
          <a:chOff x="0" y="0"/>
          <a:chExt cx="0" cy="0"/>
        </a:xfrm>
      </p:grpSpPr>
      <p:pic>
        <p:nvPicPr>
          <p:cNvPr id="190" name="Google Shape;190;p26"/>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91" name="Google Shape;191;p26"/>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6"/>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oject Set Up">
  <p:cSld name="TITLE_AND_BODY_1">
    <p:bg>
      <p:bgPr>
        <a:no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95" name="Google Shape;195;p27"/>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197" name="Google Shape;197;p27"/>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7"/>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199" name="Google Shape;199;p2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00" name="Google Shape;200;p27"/>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204"/>
        <p:cNvGrpSpPr/>
        <p:nvPr/>
      </p:nvGrpSpPr>
      <p:grpSpPr>
        <a:xfrm>
          <a:off x="0" y="0"/>
          <a:ext cx="0" cy="0"/>
          <a:chOff x="0" y="0"/>
          <a:chExt cx="0" cy="0"/>
        </a:xfrm>
      </p:grpSpPr>
      <p:sp>
        <p:nvSpPr>
          <p:cNvPr id="205" name="Google Shape;205;p29"/>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207" name="Google Shape;207;p29"/>
          <p:cNvSpPr txBox="1">
            <a:spLocks noGrp="1"/>
          </p:cNvSpPr>
          <p:nvPr>
            <p:ph type="body" idx="1"/>
          </p:nvPr>
        </p:nvSpPr>
        <p:spPr>
          <a:xfrm>
            <a:off x="539500" y="1257300"/>
            <a:ext cx="8071500" cy="33744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208" name="Google Shape;208;p29"/>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29"/>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210" name="Google Shape;210;p29"/>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211" name="Google Shape;211;p29"/>
          <p:cNvPicPr preferRelativeResize="0"/>
          <p:nvPr/>
        </p:nvPicPr>
        <p:blipFill>
          <a:blip r:embed="rId3">
            <a:alphaModFix/>
          </a:blip>
          <a:stretch>
            <a:fillRect/>
          </a:stretch>
        </p:blipFill>
        <p:spPr>
          <a:xfrm>
            <a:off x="8307700" y="4631534"/>
            <a:ext cx="604875" cy="393616"/>
          </a:xfrm>
          <a:prstGeom prst="rect">
            <a:avLst/>
          </a:prstGeom>
          <a:noFill/>
          <a:ln>
            <a:noFill/>
          </a:ln>
        </p:spPr>
      </p:pic>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212"/>
        <p:cNvGrpSpPr/>
        <p:nvPr/>
      </p:nvGrpSpPr>
      <p:grpSpPr>
        <a:xfrm>
          <a:off x="0" y="0"/>
          <a:ext cx="0" cy="0"/>
          <a:chOff x="0" y="0"/>
          <a:chExt cx="0" cy="0"/>
        </a:xfrm>
      </p:grpSpPr>
      <p:sp>
        <p:nvSpPr>
          <p:cNvPr id="213" name="Google Shape;213;p30"/>
          <p:cNvSpPr txBox="1">
            <a:spLocks noGrp="1"/>
          </p:cNvSpPr>
          <p:nvPr>
            <p:ph type="body" idx="1"/>
          </p:nvPr>
        </p:nvSpPr>
        <p:spPr>
          <a:xfrm>
            <a:off x="539500" y="1333500"/>
            <a:ext cx="8064900" cy="3374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214" name="Google Shape;214;p30"/>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216" name="Google Shape;216;p30"/>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217" name="Google Shape;217;p30"/>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30"/>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219" name="Google Shape;219;p30"/>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cher Resources">
  <p:cSld name="CUSTOM_1">
    <p:bg>
      <p:bgPr>
        <a:solidFill>
          <a:srgbClr val="F3F3F3"/>
        </a:solidFill>
        <a:effectLst/>
      </p:bgPr>
    </p:bg>
    <p:spTree>
      <p:nvGrpSpPr>
        <p:cNvPr id="1" name="Shape 220"/>
        <p:cNvGrpSpPr/>
        <p:nvPr/>
      </p:nvGrpSpPr>
      <p:grpSpPr>
        <a:xfrm>
          <a:off x="0" y="0"/>
          <a:ext cx="0" cy="0"/>
          <a:chOff x="0" y="0"/>
          <a:chExt cx="0" cy="0"/>
        </a:xfrm>
      </p:grpSpPr>
      <p:sp>
        <p:nvSpPr>
          <p:cNvPr id="221" name="Google Shape;221;p31"/>
          <p:cNvSpPr txBox="1"/>
          <p:nvPr/>
        </p:nvSpPr>
        <p:spPr>
          <a:xfrm>
            <a:off x="530346" y="452705"/>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Resources</a:t>
            </a:r>
            <a:endParaRPr sz="3000" b="1">
              <a:latin typeface="Helvetica Neue"/>
              <a:ea typeface="Helvetica Neue"/>
              <a:cs typeface="Helvetica Neue"/>
              <a:sym typeface="Helvetica Neue"/>
            </a:endParaRPr>
          </a:p>
        </p:txBody>
      </p:sp>
      <p:sp>
        <p:nvSpPr>
          <p:cNvPr id="222" name="Google Shape;222;p31"/>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23" name="Google Shape;223;p31"/>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24" name="Google Shape;224;p31"/>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225" name="Google Shape;225;p31"/>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FA7B17"/>
          </p15:clr>
        </p15:guide>
        <p15:guide id="2" pos="5420">
          <p15:clr>
            <a:srgbClr val="FA7B17"/>
          </p15:clr>
        </p15:guide>
        <p15:guide id="3" pos="144">
          <p15:clr>
            <a:srgbClr val="FA7B17"/>
          </p15:clr>
        </p15:guide>
        <p15:guide id="4" pos="5616">
          <p15:clr>
            <a:srgbClr val="FA7B17"/>
          </p15:clr>
        </p15:guide>
        <p15:guide id="5" pos="2880">
          <p15:clr>
            <a:srgbClr val="FA7B17"/>
          </p15:clr>
        </p15:guide>
        <p15:guide id="6" orient="horz" pos="648">
          <p15:clr>
            <a:srgbClr val="FA7B17"/>
          </p15:clr>
        </p15:guide>
        <p15:guide id="7" orient="horz" pos="2915">
          <p15:clr>
            <a:srgbClr val="FA7B17"/>
          </p15:clr>
        </p15:guide>
        <p15:guide id="8" orient="horz" pos="3162">
          <p15:clr>
            <a:srgbClr val="FA7B17"/>
          </p15:clr>
        </p15:guide>
        <p15:guide id="9" orient="horz" pos="1880">
          <p15:clr>
            <a:srgbClr val="FA7B17"/>
          </p15:clr>
        </p15:guide>
        <p15:guide id="10" orient="horz" pos="846">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acher Preparation">
  <p:cSld name="CUSTOM_1_1">
    <p:bg>
      <p:bgPr>
        <a:solidFill>
          <a:srgbClr val="F3F3F3"/>
        </a:solidFill>
        <a:effectLst/>
      </p:bgPr>
    </p:bg>
    <p:spTree>
      <p:nvGrpSpPr>
        <p:cNvPr id="1" name="Shape 226"/>
        <p:cNvGrpSpPr/>
        <p:nvPr/>
      </p:nvGrpSpPr>
      <p:grpSpPr>
        <a:xfrm>
          <a:off x="0" y="0"/>
          <a:ext cx="0" cy="0"/>
          <a:chOff x="0" y="0"/>
          <a:chExt cx="0" cy="0"/>
        </a:xfrm>
      </p:grpSpPr>
      <p:sp>
        <p:nvSpPr>
          <p:cNvPr id="227" name="Google Shape;227;p32"/>
          <p:cNvSpPr txBox="1"/>
          <p:nvPr/>
        </p:nvSpPr>
        <p:spPr>
          <a:xfrm>
            <a:off x="530346" y="448130"/>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Preparation</a:t>
            </a:r>
            <a:endParaRPr sz="3000" b="1">
              <a:latin typeface="Helvetica Neue"/>
              <a:ea typeface="Helvetica Neue"/>
              <a:cs typeface="Helvetica Neue"/>
              <a:sym typeface="Helvetica Neue"/>
            </a:endParaRPr>
          </a:p>
        </p:txBody>
      </p:sp>
      <p:sp>
        <p:nvSpPr>
          <p:cNvPr id="228" name="Google Shape;228;p32"/>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29" name="Google Shape;229;p32"/>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30" name="Google Shape;230;p32"/>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231" name="Google Shape;231;p32"/>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8">
          <p15:clr>
            <a:srgbClr val="9AA0A6"/>
          </p15:clr>
        </p15:guide>
        <p15:guide id="7" orient="horz" pos="2915">
          <p15:clr>
            <a:srgbClr val="9AA0A6"/>
          </p15:clr>
        </p15:guide>
        <p15:guide id="8" orient="horz" pos="3162">
          <p15:clr>
            <a:srgbClr val="9AA0A6"/>
          </p15:clr>
        </p15:guide>
        <p15:guide id="9" orient="horz" pos="846">
          <p15:clr>
            <a:srgbClr val="9AA0A6"/>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udents Misconceptions">
  <p:cSld name="CUSTOM_1_1_1">
    <p:bg>
      <p:bgPr>
        <a:solidFill>
          <a:srgbClr val="F3F3F3"/>
        </a:solidFill>
        <a:effectLst/>
      </p:bgPr>
    </p:bg>
    <p:spTree>
      <p:nvGrpSpPr>
        <p:cNvPr id="1" name="Shape 232"/>
        <p:cNvGrpSpPr/>
        <p:nvPr/>
      </p:nvGrpSpPr>
      <p:grpSpPr>
        <a:xfrm>
          <a:off x="0" y="0"/>
          <a:ext cx="0" cy="0"/>
          <a:chOff x="0" y="0"/>
          <a:chExt cx="0" cy="0"/>
        </a:xfrm>
      </p:grpSpPr>
      <p:sp>
        <p:nvSpPr>
          <p:cNvPr id="233" name="Google Shape;233;p33"/>
          <p:cNvSpPr txBox="1"/>
          <p:nvPr/>
        </p:nvSpPr>
        <p:spPr>
          <a:xfrm>
            <a:off x="539496" y="457200"/>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Potential Student Misconceptions</a:t>
            </a:r>
            <a:endParaRPr sz="3000" b="1">
              <a:latin typeface="Helvetica Neue"/>
              <a:ea typeface="Helvetica Neue"/>
              <a:cs typeface="Helvetica Neue"/>
              <a:sym typeface="Helvetica Neue"/>
            </a:endParaRPr>
          </a:p>
        </p:txBody>
      </p:sp>
      <p:sp>
        <p:nvSpPr>
          <p:cNvPr id="234" name="Google Shape;234;p33"/>
          <p:cNvSpPr txBox="1">
            <a:spLocks noGrp="1"/>
          </p:cNvSpPr>
          <p:nvPr>
            <p:ph type="subTitle" idx="1"/>
          </p:nvPr>
        </p:nvSpPr>
        <p:spPr>
          <a:xfrm>
            <a:off x="539500" y="1340725"/>
            <a:ext cx="8071500" cy="32910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35" name="Google Shape;235;p33"/>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36" name="Google Shape;236;p33"/>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237" name="Google Shape;237;p33"/>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145">
          <p15:clr>
            <a:srgbClr val="9AA0A6"/>
          </p15:clr>
        </p15:guide>
        <p15:guide id="2" pos="336">
          <p15:clr>
            <a:srgbClr val="9AA0A6"/>
          </p15:clr>
        </p15:guide>
        <p15:guide id="3" pos="5615">
          <p15:clr>
            <a:srgbClr val="9AA0A6"/>
          </p15:clr>
        </p15:guide>
        <p15:guide id="4" pos="5424">
          <p15:clr>
            <a:srgbClr val="9AA0A6"/>
          </p15:clr>
        </p15:guide>
        <p15:guide id="5" pos="2880">
          <p15:clr>
            <a:srgbClr val="9AA0A6"/>
          </p15:clr>
        </p15:guide>
        <p15:guide id="6" orient="horz" pos="651">
          <p15:clr>
            <a:srgbClr val="9AA0A6"/>
          </p15:clr>
        </p15:guide>
        <p15:guide id="7" orient="horz" pos="845">
          <p15:clr>
            <a:srgbClr val="9AA0A6"/>
          </p15:clr>
        </p15:guide>
        <p15:guide id="8" orient="horz" pos="3168">
          <p15:clr>
            <a:srgbClr val="9AA0A6"/>
          </p15:clr>
        </p15:guide>
        <p15:guide id="9" orient="horz" pos="2918">
          <p15:clr>
            <a:srgbClr val="9AA0A6"/>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reak">
  <p:cSld name="CUSTOM_1_1_1_1">
    <p:bg>
      <p:bgPr>
        <a:solidFill>
          <a:srgbClr val="FFAA7B"/>
        </a:solidFill>
        <a:effectLst/>
      </p:bgPr>
    </p:bg>
    <p:spTree>
      <p:nvGrpSpPr>
        <p:cNvPr id="1" name="Shape 238"/>
        <p:cNvGrpSpPr/>
        <p:nvPr/>
      </p:nvGrpSpPr>
      <p:grpSpPr>
        <a:xfrm>
          <a:off x="0" y="0"/>
          <a:ext cx="0" cy="0"/>
          <a:chOff x="0" y="0"/>
          <a:chExt cx="0" cy="0"/>
        </a:xfrm>
      </p:grpSpPr>
      <p:pic>
        <p:nvPicPr>
          <p:cNvPr id="239" name="Google Shape;239;p34"/>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240" name="Google Shape;240;p34"/>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241" name="Google Shape;241;p34"/>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242" name="Google Shape;242;p34"/>
          <p:cNvSpPr txBox="1">
            <a:spLocks noGrp="1"/>
          </p:cNvSpPr>
          <p:nvPr>
            <p:ph type="title"/>
          </p:nvPr>
        </p:nvSpPr>
        <p:spPr>
          <a:xfrm>
            <a:off x="2924075" y="3148000"/>
            <a:ext cx="3398100" cy="441300"/>
          </a:xfrm>
          <a:prstGeom prst="rect">
            <a:avLst/>
          </a:prstGeom>
          <a:effectLst>
            <a:outerShdw blurRad="57150" dist="19050" dir="1980000" algn="bl" rotWithShape="0">
              <a:srgbClr val="000000">
                <a:alpha val="68000"/>
              </a:srgbClr>
            </a:outerShdw>
          </a:effectLst>
        </p:spPr>
        <p:txBody>
          <a:bodyPr spcFirstLastPara="1" wrap="square" lIns="91425" tIns="91425" rIns="91425" bIns="91425" anchor="t"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Unit Title">
  <p:cSld name="CUSTOM_1_1_1_1_2">
    <p:bg>
      <p:bgPr>
        <a:noFill/>
        <a:effectLst/>
      </p:bgPr>
    </p:bg>
    <p:spTree>
      <p:nvGrpSpPr>
        <p:cNvPr id="1" name="Shape 243"/>
        <p:cNvGrpSpPr/>
        <p:nvPr/>
      </p:nvGrpSpPr>
      <p:grpSpPr>
        <a:xfrm>
          <a:off x="0" y="0"/>
          <a:ext cx="0" cy="0"/>
          <a:chOff x="0" y="0"/>
          <a:chExt cx="0" cy="0"/>
        </a:xfrm>
      </p:grpSpPr>
      <p:pic>
        <p:nvPicPr>
          <p:cNvPr id="244" name="Google Shape;244;p35"/>
          <p:cNvPicPr preferRelativeResize="0"/>
          <p:nvPr/>
        </p:nvPicPr>
        <p:blipFill rotWithShape="1">
          <a:blip r:embed="rId2">
            <a:alphaModFix/>
          </a:blip>
          <a:srcRect r="11660"/>
          <a:stretch/>
        </p:blipFill>
        <p:spPr>
          <a:xfrm>
            <a:off x="0" y="-16000"/>
            <a:ext cx="9144000" cy="5175499"/>
          </a:xfrm>
          <a:prstGeom prst="rect">
            <a:avLst/>
          </a:prstGeom>
          <a:noFill/>
          <a:ln>
            <a:noFill/>
          </a:ln>
        </p:spPr>
      </p:pic>
      <p:sp>
        <p:nvSpPr>
          <p:cNvPr id="245" name="Google Shape;245;p35"/>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800" b="1">
              <a:solidFill>
                <a:srgbClr val="FFFFFF"/>
              </a:solidFill>
              <a:latin typeface="Helvetica Neue"/>
              <a:ea typeface="Helvetica Neue"/>
              <a:cs typeface="Helvetica Neue"/>
              <a:sym typeface="Helvetica Neue"/>
            </a:endParaRPr>
          </a:p>
        </p:txBody>
      </p:sp>
      <p:pic>
        <p:nvPicPr>
          <p:cNvPr id="246" name="Google Shape;246;p35"/>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247" name="Google Shape;247;p35"/>
          <p:cNvSpPr txBox="1">
            <a:spLocks noGrp="1"/>
          </p:cNvSpPr>
          <p:nvPr>
            <p:ph type="title"/>
          </p:nvPr>
        </p:nvSpPr>
        <p:spPr>
          <a:xfrm>
            <a:off x="1626300" y="2341775"/>
            <a:ext cx="5891400" cy="396000"/>
          </a:xfrm>
          <a:prstGeom prst="rect">
            <a:avLst/>
          </a:prstGeom>
          <a:noFill/>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None/>
              <a:defRPr b="1">
                <a:solidFill>
                  <a:srgbClr val="FFFFFF"/>
                </a:solidFill>
              </a:defRPr>
            </a:lvl1pPr>
            <a:lvl2pPr lvl="1" algn="ctr" rtl="0">
              <a:spcBef>
                <a:spcPts val="0"/>
              </a:spcBef>
              <a:spcAft>
                <a:spcPts val="0"/>
              </a:spcAft>
              <a:buNone/>
              <a:defRPr b="1">
                <a:solidFill>
                  <a:srgbClr val="FFFFFF"/>
                </a:solidFill>
              </a:defRPr>
            </a:lvl2pPr>
            <a:lvl3pPr lvl="2" algn="ctr" rtl="0">
              <a:spcBef>
                <a:spcPts val="0"/>
              </a:spcBef>
              <a:spcAft>
                <a:spcPts val="0"/>
              </a:spcAft>
              <a:buNone/>
              <a:defRPr b="1">
                <a:solidFill>
                  <a:srgbClr val="FFFFFF"/>
                </a:solidFill>
              </a:defRPr>
            </a:lvl3pPr>
            <a:lvl4pPr lvl="3" algn="ctr" rtl="0">
              <a:spcBef>
                <a:spcPts val="0"/>
              </a:spcBef>
              <a:spcAft>
                <a:spcPts val="0"/>
              </a:spcAft>
              <a:buNone/>
              <a:defRPr b="1">
                <a:solidFill>
                  <a:srgbClr val="FFFFFF"/>
                </a:solidFill>
              </a:defRPr>
            </a:lvl4pPr>
            <a:lvl5pPr lvl="4" algn="ctr" rtl="0">
              <a:spcBef>
                <a:spcPts val="0"/>
              </a:spcBef>
              <a:spcAft>
                <a:spcPts val="0"/>
              </a:spcAft>
              <a:buNone/>
              <a:defRPr b="1">
                <a:solidFill>
                  <a:srgbClr val="FFFFFF"/>
                </a:solidFill>
              </a:defRPr>
            </a:lvl5pPr>
            <a:lvl6pPr lvl="5" algn="ctr" rtl="0">
              <a:spcBef>
                <a:spcPts val="0"/>
              </a:spcBef>
              <a:spcAft>
                <a:spcPts val="0"/>
              </a:spcAft>
              <a:buNone/>
              <a:defRPr b="1">
                <a:solidFill>
                  <a:srgbClr val="FFFFFF"/>
                </a:solidFill>
              </a:defRPr>
            </a:lvl6pPr>
            <a:lvl7pPr lvl="6" algn="ctr" rtl="0">
              <a:spcBef>
                <a:spcPts val="0"/>
              </a:spcBef>
              <a:spcAft>
                <a:spcPts val="0"/>
              </a:spcAft>
              <a:buNone/>
              <a:defRPr b="1">
                <a:solidFill>
                  <a:srgbClr val="FFFFFF"/>
                </a:solidFill>
              </a:defRPr>
            </a:lvl7pPr>
            <a:lvl8pPr lvl="7" algn="ctr" rtl="0">
              <a:spcBef>
                <a:spcPts val="0"/>
              </a:spcBef>
              <a:spcAft>
                <a:spcPts val="0"/>
              </a:spcAft>
              <a:buNone/>
              <a:defRPr b="1">
                <a:solidFill>
                  <a:srgbClr val="FFFFFF"/>
                </a:solidFill>
              </a:defRPr>
            </a:lvl8pPr>
            <a:lvl9pPr lvl="8" algn="ctr" rtl="0">
              <a:spcBef>
                <a:spcPts val="0"/>
              </a:spcBef>
              <a:spcAft>
                <a:spcPts val="0"/>
              </a:spcAft>
              <a:buNone/>
              <a:defRPr b="1">
                <a:solidFill>
                  <a:srgbClr val="FFFFFF"/>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248"/>
        <p:cNvGrpSpPr/>
        <p:nvPr/>
      </p:nvGrpSpPr>
      <p:grpSpPr>
        <a:xfrm>
          <a:off x="0" y="0"/>
          <a:ext cx="0" cy="0"/>
          <a:chOff x="0" y="0"/>
          <a:chExt cx="0" cy="0"/>
        </a:xfrm>
      </p:grpSpPr>
      <p:pic>
        <p:nvPicPr>
          <p:cNvPr id="249" name="Google Shape;249;p36"/>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250" name="Google Shape;250;p36"/>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251" name="Google Shape;251;p36"/>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reak">
  <p:cSld name="CUSTOM_1_1_1_1">
    <p:bg>
      <p:bgPr>
        <a:solidFill>
          <a:srgbClr val="FFAA7B"/>
        </a:solidFill>
        <a:effectLst/>
      </p:bgPr>
    </p:bg>
    <p:spTree>
      <p:nvGrpSpPr>
        <p:cNvPr id="1"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44" name="Google Shape;44;p7"/>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45" name="Google Shape;45;p7"/>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46" name="Google Shape;46;p7"/>
          <p:cNvSpPr txBox="1">
            <a:spLocks noGrp="1"/>
          </p:cNvSpPr>
          <p:nvPr>
            <p:ph type="title"/>
          </p:nvPr>
        </p:nvSpPr>
        <p:spPr>
          <a:xfrm>
            <a:off x="2924075" y="3148000"/>
            <a:ext cx="3398100" cy="441300"/>
          </a:xfrm>
          <a:prstGeom prst="rect">
            <a:avLst/>
          </a:prstGeom>
          <a:effectLst>
            <a:outerShdw blurRad="57150" dist="19050" dir="1980000" algn="bl" rotWithShape="0">
              <a:srgbClr val="000000">
                <a:alpha val="68000"/>
              </a:srgbClr>
            </a:outerShdw>
          </a:effectLst>
        </p:spPr>
        <p:txBody>
          <a:bodyPr spcFirstLastPara="1" wrap="square" lIns="91425" tIns="91425" rIns="91425" bIns="91425" anchor="t" anchorCtr="0">
            <a:noAutofit/>
          </a:bodyPr>
          <a:lstStyle>
            <a:lvl1pPr lvl="0" algn="ctr">
              <a:spcBef>
                <a:spcPts val="0"/>
              </a:spcBef>
              <a:spcAft>
                <a:spcPts val="0"/>
              </a:spcAft>
              <a:buNone/>
              <a:defRPr sz="1800" b="1">
                <a:solidFill>
                  <a:srgbClr val="FFFFFF"/>
                </a:solidFill>
              </a:defRPr>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252"/>
        <p:cNvGrpSpPr/>
        <p:nvPr/>
      </p:nvGrpSpPr>
      <p:grpSpPr>
        <a:xfrm>
          <a:off x="0" y="0"/>
          <a:ext cx="0" cy="0"/>
          <a:chOff x="0" y="0"/>
          <a:chExt cx="0" cy="0"/>
        </a:xfrm>
      </p:grpSpPr>
      <p:sp>
        <p:nvSpPr>
          <p:cNvPr id="253" name="Google Shape;253;p37"/>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7"/>
          <p:cNvSpPr/>
          <p:nvPr/>
        </p:nvSpPr>
        <p:spPr>
          <a:xfrm>
            <a:off x="850342" y="356535"/>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37"/>
          <p:cNvPicPr preferRelativeResize="0"/>
          <p:nvPr/>
        </p:nvPicPr>
        <p:blipFill>
          <a:blip r:embed="rId2">
            <a:alphaModFix/>
          </a:blip>
          <a:stretch>
            <a:fillRect/>
          </a:stretch>
        </p:blipFill>
        <p:spPr>
          <a:xfrm>
            <a:off x="1056136" y="562301"/>
            <a:ext cx="630936" cy="630936"/>
          </a:xfrm>
          <a:prstGeom prst="rect">
            <a:avLst/>
          </a:prstGeom>
          <a:noFill/>
          <a:ln>
            <a:noFill/>
          </a:ln>
        </p:spPr>
      </p:pic>
      <p:sp>
        <p:nvSpPr>
          <p:cNvPr id="256" name="Google Shape;256;p37"/>
          <p:cNvSpPr/>
          <p:nvPr/>
        </p:nvSpPr>
        <p:spPr>
          <a:xfrm>
            <a:off x="0" y="1234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Do Now</a:t>
            </a:r>
            <a:endParaRPr sz="1600" b="1">
              <a:latin typeface="Helvetica Neue"/>
              <a:ea typeface="Helvetica Neue"/>
              <a:cs typeface="Helvetica Neue"/>
              <a:sym typeface="Helvetica Neue"/>
            </a:endParaRPr>
          </a:p>
        </p:txBody>
      </p:sp>
      <p:sp>
        <p:nvSpPr>
          <p:cNvPr id="257" name="Google Shape;257;p37"/>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58" name="Google Shape;258;p3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59" name="Google Shape;259;p3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261"/>
        <p:cNvGrpSpPr/>
        <p:nvPr/>
      </p:nvGrpSpPr>
      <p:grpSpPr>
        <a:xfrm>
          <a:off x="0" y="0"/>
          <a:ext cx="0" cy="0"/>
          <a:chOff x="0" y="0"/>
          <a:chExt cx="0" cy="0"/>
        </a:xfrm>
      </p:grpSpPr>
      <p:sp>
        <p:nvSpPr>
          <p:cNvPr id="262" name="Google Shape;262;p38"/>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8"/>
          <p:cNvGrpSpPr/>
          <p:nvPr/>
        </p:nvGrpSpPr>
        <p:grpSpPr>
          <a:xfrm>
            <a:off x="850392" y="356623"/>
            <a:ext cx="1042412" cy="1042412"/>
            <a:chOff x="1005840" y="320040"/>
            <a:chExt cx="1234500" cy="1234500"/>
          </a:xfrm>
        </p:grpSpPr>
        <p:sp>
          <p:nvSpPr>
            <p:cNvPr id="264" name="Google Shape;264;p38"/>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38"/>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266" name="Google Shape;266;p3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267" name="Google Shape;267;p38"/>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68" name="Google Shape;268;p3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69" name="Google Shape;269;p3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uided Notes">
  <p:cSld name="TITLE_2">
    <p:spTree>
      <p:nvGrpSpPr>
        <p:cNvPr id="1" name="Shape 271"/>
        <p:cNvGrpSpPr/>
        <p:nvPr/>
      </p:nvGrpSpPr>
      <p:grpSpPr>
        <a:xfrm>
          <a:off x="0" y="0"/>
          <a:ext cx="0" cy="0"/>
          <a:chOff x="0" y="0"/>
          <a:chExt cx="0" cy="0"/>
        </a:xfrm>
      </p:grpSpPr>
      <p:sp>
        <p:nvSpPr>
          <p:cNvPr id="272" name="Google Shape;272;p39"/>
          <p:cNvSpPr/>
          <p:nvPr/>
        </p:nvSpPr>
        <p:spPr>
          <a:xfrm>
            <a:off x="0" y="-7950"/>
            <a:ext cx="2739600" cy="5159400"/>
          </a:xfrm>
          <a:prstGeom prst="rect">
            <a:avLst/>
          </a:prstGeom>
          <a:solidFill>
            <a:srgbClr val="0080FF"/>
          </a:solidFill>
          <a:ln w="952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Notes</a:t>
            </a:r>
            <a:endParaRPr sz="1600" b="1">
              <a:latin typeface="Helvetica Neue"/>
              <a:ea typeface="Helvetica Neue"/>
              <a:cs typeface="Helvetica Neue"/>
              <a:sym typeface="Helvetica Neue"/>
            </a:endParaRPr>
          </a:p>
        </p:txBody>
      </p:sp>
      <p:grpSp>
        <p:nvGrpSpPr>
          <p:cNvPr id="274" name="Google Shape;274;p39"/>
          <p:cNvGrpSpPr/>
          <p:nvPr/>
        </p:nvGrpSpPr>
        <p:grpSpPr>
          <a:xfrm>
            <a:off x="850392" y="365760"/>
            <a:ext cx="1042426" cy="1042426"/>
            <a:chOff x="1001700" y="320150"/>
            <a:chExt cx="1211700" cy="1211700"/>
          </a:xfrm>
        </p:grpSpPr>
        <p:sp>
          <p:nvSpPr>
            <p:cNvPr id="275" name="Google Shape;275;p39"/>
            <p:cNvSpPr/>
            <p:nvPr/>
          </p:nvSpPr>
          <p:spPr>
            <a:xfrm>
              <a:off x="1001700" y="320150"/>
              <a:ext cx="1211700" cy="1211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9"/>
            <p:cNvPicPr preferRelativeResize="0"/>
            <p:nvPr/>
          </p:nvPicPr>
          <p:blipFill>
            <a:blip r:embed="rId2">
              <a:alphaModFix/>
            </a:blip>
            <a:stretch>
              <a:fillRect/>
            </a:stretch>
          </p:blipFill>
          <p:spPr>
            <a:xfrm>
              <a:off x="1267155" y="585599"/>
              <a:ext cx="680740" cy="680742"/>
            </a:xfrm>
            <a:prstGeom prst="rect">
              <a:avLst/>
            </a:prstGeom>
            <a:noFill/>
            <a:ln>
              <a:noFill/>
            </a:ln>
          </p:spPr>
        </p:pic>
      </p:grpSp>
      <p:sp>
        <p:nvSpPr>
          <p:cNvPr id="277" name="Google Shape;277;p39"/>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78" name="Google Shape;278;p3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79" name="Google Shape;279;p3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FA7B17"/>
          </p15:clr>
        </p15:guide>
        <p15:guide id="2" pos="80">
          <p15:clr>
            <a:srgbClr val="FA7B17"/>
          </p15:clr>
        </p15:guide>
        <p15:guide id="3" pos="5616">
          <p15:clr>
            <a:srgbClr val="FA7B17"/>
          </p15:clr>
        </p15:guide>
        <p15:guide id="4" pos="1648">
          <p15:clr>
            <a:srgbClr val="FA7B17"/>
          </p15:clr>
        </p15:guide>
        <p15:guide id="5" pos="864">
          <p15:clr>
            <a:srgbClr val="FA7B17"/>
          </p15:clr>
        </p15:guide>
        <p15:guide id="6" pos="1860">
          <p15:clr>
            <a:srgbClr val="FA7B17"/>
          </p15:clr>
        </p15:guide>
        <p15:guide id="7" pos="3732">
          <p15:clr>
            <a:srgbClr val="FA7B17"/>
          </p15:clr>
        </p15:guide>
        <p15:guide id="8" pos="2056">
          <p15:clr>
            <a:srgbClr val="FA7B17"/>
          </p15:clr>
        </p15:guide>
        <p15:guide id="9" orient="horz" pos="3165">
          <p15:clr>
            <a:srgbClr val="FA7B17"/>
          </p15:clr>
        </p15:guide>
        <p15:guide id="10" orient="horz" pos="969">
          <p15:clr>
            <a:srgbClr val="FA7B17"/>
          </p15:clr>
        </p15:guide>
        <p15:guide id="11" orient="horz" pos="553">
          <p15:clr>
            <a:srgbClr val="FA7B17"/>
          </p15:clr>
        </p15:guide>
        <p15:guide id="12" orient="horz" pos="887">
          <p15:clr>
            <a:srgbClr val="FA7B17"/>
          </p15:clr>
        </p15:guide>
        <p15:guide id="13" orient="horz" pos="2917">
          <p15:clr>
            <a:srgbClr val="FA7B17"/>
          </p15:clr>
        </p15:guide>
        <p15:guide id="14" orient="horz" pos="225">
          <p15:clr>
            <a:srgbClr val="FA7B17"/>
          </p15:clr>
        </p15:guide>
        <p15:guide id="15" orient="horz" pos="81">
          <p15:clr>
            <a:srgbClr val="FA7B17"/>
          </p15:clr>
        </p15:guide>
        <p15:guide id="16" orient="horz" pos="2067">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281"/>
        <p:cNvGrpSpPr/>
        <p:nvPr/>
      </p:nvGrpSpPr>
      <p:grpSpPr>
        <a:xfrm>
          <a:off x="0" y="0"/>
          <a:ext cx="0" cy="0"/>
          <a:chOff x="0" y="0"/>
          <a:chExt cx="0" cy="0"/>
        </a:xfrm>
      </p:grpSpPr>
      <p:sp>
        <p:nvSpPr>
          <p:cNvPr id="282" name="Google Shape;282;p40"/>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284" name="Google Shape;284;p40"/>
          <p:cNvGrpSpPr/>
          <p:nvPr/>
        </p:nvGrpSpPr>
        <p:grpSpPr>
          <a:xfrm>
            <a:off x="848600" y="365760"/>
            <a:ext cx="1042405" cy="1042405"/>
            <a:chOff x="840300" y="447850"/>
            <a:chExt cx="1216200" cy="1216200"/>
          </a:xfrm>
        </p:grpSpPr>
        <p:sp>
          <p:nvSpPr>
            <p:cNvPr id="285" name="Google Shape;285;p40"/>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40"/>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287" name="Google Shape;287;p40"/>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88" name="Google Shape;288;p4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89" name="Google Shape;289;p4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ighting Question">
  <p:cSld name="TITLE_2_2_1">
    <p:spTree>
      <p:nvGrpSpPr>
        <p:cNvPr id="1" name="Shape 291"/>
        <p:cNvGrpSpPr/>
        <p:nvPr/>
      </p:nvGrpSpPr>
      <p:grpSpPr>
        <a:xfrm>
          <a:off x="0" y="0"/>
          <a:ext cx="0" cy="0"/>
          <a:chOff x="0" y="0"/>
          <a:chExt cx="0" cy="0"/>
        </a:xfrm>
      </p:grpSpPr>
      <p:sp>
        <p:nvSpPr>
          <p:cNvPr id="292" name="Google Shape;292;p4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Lighting Question</a:t>
            </a:r>
            <a:endParaRPr sz="1600" b="1">
              <a:latin typeface="Helvetica Neue"/>
              <a:ea typeface="Helvetica Neue"/>
              <a:cs typeface="Helvetica Neue"/>
              <a:sym typeface="Helvetica Neue"/>
            </a:endParaRPr>
          </a:p>
        </p:txBody>
      </p:sp>
      <p:grpSp>
        <p:nvGrpSpPr>
          <p:cNvPr id="294" name="Google Shape;294;p41"/>
          <p:cNvGrpSpPr/>
          <p:nvPr/>
        </p:nvGrpSpPr>
        <p:grpSpPr>
          <a:xfrm>
            <a:off x="850392" y="365760"/>
            <a:ext cx="1042386" cy="1042386"/>
            <a:chOff x="840300" y="447850"/>
            <a:chExt cx="1534500" cy="1534500"/>
          </a:xfrm>
        </p:grpSpPr>
        <p:sp>
          <p:nvSpPr>
            <p:cNvPr id="295" name="Google Shape;295;p41"/>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41"/>
            <p:cNvPicPr preferRelativeResize="0"/>
            <p:nvPr/>
          </p:nvPicPr>
          <p:blipFill>
            <a:blip r:embed="rId2">
              <a:alphaModFix/>
            </a:blip>
            <a:stretch>
              <a:fillRect/>
            </a:stretch>
          </p:blipFill>
          <p:spPr>
            <a:xfrm>
              <a:off x="1176486" y="784041"/>
              <a:ext cx="862125" cy="862125"/>
            </a:xfrm>
            <a:prstGeom prst="rect">
              <a:avLst/>
            </a:prstGeom>
            <a:noFill/>
            <a:ln>
              <a:noFill/>
            </a:ln>
          </p:spPr>
        </p:pic>
      </p:grpSp>
      <p:sp>
        <p:nvSpPr>
          <p:cNvPr id="297" name="Google Shape;297;p41"/>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98" name="Google Shape;298;p4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99" name="Google Shape;299;p4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5">
          <p15:clr>
            <a:srgbClr val="9AA0A6"/>
          </p15:clr>
        </p15:guide>
        <p15:guide id="2" orient="horz" pos="969">
          <p15:clr>
            <a:srgbClr val="9AA0A6"/>
          </p15:clr>
        </p15:guide>
        <p15:guide id="3" orient="horz" pos="553">
          <p15:clr>
            <a:srgbClr val="9AA0A6"/>
          </p15:clr>
        </p15:guide>
        <p15:guide id="4" orient="horz" pos="881">
          <p15:clr>
            <a:srgbClr val="9AA0A6"/>
          </p15:clr>
        </p15:guide>
        <p15:guide id="5" orient="horz" pos="3162">
          <p15:clr>
            <a:srgbClr val="9AA0A6"/>
          </p15:clr>
        </p15:guide>
        <p15:guide id="6" orient="horz" pos="225">
          <p15:clr>
            <a:srgbClr val="9AA0A6"/>
          </p15:clr>
        </p15:guide>
        <p15:guide id="7" orient="horz" pos="81">
          <p15:clr>
            <a:srgbClr val="9AA0A6"/>
          </p15:clr>
        </p15:guide>
        <p15:guide id="8" pos="5414">
          <p15:clr>
            <a:srgbClr val="9AA0A6"/>
          </p15:clr>
        </p15:guide>
        <p15:guide id="9" pos="80">
          <p15:clr>
            <a:srgbClr val="9AA0A6"/>
          </p15:clr>
        </p15:guide>
        <p15:guide id="10" pos="5616">
          <p15:clr>
            <a:srgbClr val="9AA0A6"/>
          </p15:clr>
        </p15:guide>
        <p15:guide id="11" pos="1648">
          <p15:clr>
            <a:srgbClr val="9AA0A6"/>
          </p15:clr>
        </p15:guide>
        <p15:guide id="12" pos="864">
          <p15:clr>
            <a:srgbClr val="9AA0A6"/>
          </p15:clr>
        </p15:guide>
        <p15:guide id="13" pos="1860">
          <p15:clr>
            <a:srgbClr val="9AA0A6"/>
          </p15:clr>
        </p15:guide>
        <p15:guide id="14" pos="3732">
          <p15:clr>
            <a:srgbClr val="9AA0A6"/>
          </p15:clr>
        </p15:guide>
        <p15:guide id="15" pos="2056">
          <p15:clr>
            <a:srgbClr val="9AA0A6"/>
          </p15:clr>
        </p15:guide>
        <p15:guide id="16" orient="horz" pos="2067">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301"/>
        <p:cNvGrpSpPr/>
        <p:nvPr/>
      </p:nvGrpSpPr>
      <p:grpSpPr>
        <a:xfrm>
          <a:off x="0" y="0"/>
          <a:ext cx="0" cy="0"/>
          <a:chOff x="0" y="0"/>
          <a:chExt cx="0" cy="0"/>
        </a:xfrm>
      </p:grpSpPr>
      <p:sp>
        <p:nvSpPr>
          <p:cNvPr id="302" name="Google Shape;302;p42"/>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2"/>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304" name="Google Shape;304;p42"/>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42"/>
          <p:cNvPicPr preferRelativeResize="0"/>
          <p:nvPr/>
        </p:nvPicPr>
        <p:blipFill>
          <a:blip r:embed="rId2">
            <a:alphaModFix/>
          </a:blip>
          <a:stretch>
            <a:fillRect/>
          </a:stretch>
        </p:blipFill>
        <p:spPr>
          <a:xfrm>
            <a:off x="1056185" y="571527"/>
            <a:ext cx="630936" cy="630936"/>
          </a:xfrm>
          <a:prstGeom prst="rect">
            <a:avLst/>
          </a:prstGeom>
          <a:noFill/>
          <a:ln>
            <a:noFill/>
          </a:ln>
        </p:spPr>
      </p:pic>
      <p:sp>
        <p:nvSpPr>
          <p:cNvPr id="306" name="Google Shape;306;p42"/>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07" name="Google Shape;307;p4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08" name="Google Shape;308;p4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320"/>
        <p:cNvGrpSpPr/>
        <p:nvPr/>
      </p:nvGrpSpPr>
      <p:grpSpPr>
        <a:xfrm>
          <a:off x="0" y="0"/>
          <a:ext cx="0" cy="0"/>
          <a:chOff x="0" y="0"/>
          <a:chExt cx="0" cy="0"/>
        </a:xfrm>
      </p:grpSpPr>
      <p:sp>
        <p:nvSpPr>
          <p:cNvPr id="321" name="Google Shape;321;p44"/>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4"/>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44"/>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324" name="Google Shape;324;p44"/>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325" name="Google Shape;325;p44"/>
          <p:cNvSpPr txBox="1">
            <a:spLocks noGrp="1"/>
          </p:cNvSpPr>
          <p:nvPr>
            <p:ph type="body" idx="1"/>
          </p:nvPr>
        </p:nvSpPr>
        <p:spPr>
          <a:xfrm>
            <a:off x="3280650" y="1538800"/>
            <a:ext cx="53076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26" name="Google Shape;326;p4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27" name="Google Shape;327;p44"/>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329"/>
        <p:cNvGrpSpPr/>
        <p:nvPr/>
      </p:nvGrpSpPr>
      <p:grpSpPr>
        <a:xfrm>
          <a:off x="0" y="0"/>
          <a:ext cx="0" cy="0"/>
          <a:chOff x="0" y="0"/>
          <a:chExt cx="0" cy="0"/>
        </a:xfrm>
      </p:grpSpPr>
      <p:sp>
        <p:nvSpPr>
          <p:cNvPr id="330" name="Google Shape;330;p45"/>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45"/>
          <p:cNvGrpSpPr/>
          <p:nvPr/>
        </p:nvGrpSpPr>
        <p:grpSpPr>
          <a:xfrm>
            <a:off x="850392" y="365760"/>
            <a:ext cx="1042386" cy="1042386"/>
            <a:chOff x="840300" y="447850"/>
            <a:chExt cx="1534500" cy="1534500"/>
          </a:xfrm>
        </p:grpSpPr>
        <p:sp>
          <p:nvSpPr>
            <p:cNvPr id="332" name="Google Shape;332;p45"/>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45"/>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334" name="Google Shape;334;p4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sp>
        <p:nvSpPr>
          <p:cNvPr id="335" name="Google Shape;335;p45"/>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36" name="Google Shape;336;p4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37" name="Google Shape;337;p4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339"/>
        <p:cNvGrpSpPr/>
        <p:nvPr/>
      </p:nvGrpSpPr>
      <p:grpSpPr>
        <a:xfrm>
          <a:off x="0" y="0"/>
          <a:ext cx="0" cy="0"/>
          <a:chOff x="0" y="0"/>
          <a:chExt cx="0" cy="0"/>
        </a:xfrm>
      </p:grpSpPr>
      <p:sp>
        <p:nvSpPr>
          <p:cNvPr id="340" name="Google Shape;340;p46"/>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6"/>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342" name="Google Shape;342;p46"/>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46"/>
          <p:cNvPicPr preferRelativeResize="0"/>
          <p:nvPr/>
        </p:nvPicPr>
        <p:blipFill>
          <a:blip r:embed="rId2">
            <a:alphaModFix/>
          </a:blip>
          <a:stretch>
            <a:fillRect/>
          </a:stretch>
        </p:blipFill>
        <p:spPr>
          <a:xfrm>
            <a:off x="1056091" y="569267"/>
            <a:ext cx="634013" cy="634013"/>
          </a:xfrm>
          <a:prstGeom prst="rect">
            <a:avLst/>
          </a:prstGeom>
          <a:noFill/>
          <a:ln>
            <a:noFill/>
          </a:ln>
        </p:spPr>
      </p:pic>
      <p:sp>
        <p:nvSpPr>
          <p:cNvPr id="344" name="Google Shape;344;p46"/>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45" name="Google Shape;345;p46"/>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46" name="Google Shape;346;p46"/>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guide id="16" orient="horz" pos="2067">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348"/>
        <p:cNvGrpSpPr/>
        <p:nvPr/>
      </p:nvGrpSpPr>
      <p:grpSpPr>
        <a:xfrm>
          <a:off x="0" y="0"/>
          <a:ext cx="0" cy="0"/>
          <a:chOff x="0" y="0"/>
          <a:chExt cx="0" cy="0"/>
        </a:xfrm>
      </p:grpSpPr>
      <p:sp>
        <p:nvSpPr>
          <p:cNvPr id="349" name="Google Shape;349;p47"/>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351" name="Google Shape;351;p47"/>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47"/>
          <p:cNvPicPr preferRelativeResize="0"/>
          <p:nvPr/>
        </p:nvPicPr>
        <p:blipFill>
          <a:blip r:embed="rId2">
            <a:alphaModFix/>
          </a:blip>
          <a:stretch>
            <a:fillRect/>
          </a:stretch>
        </p:blipFill>
        <p:spPr>
          <a:xfrm>
            <a:off x="1053937" y="569362"/>
            <a:ext cx="635034" cy="635171"/>
          </a:xfrm>
          <a:prstGeom prst="rect">
            <a:avLst/>
          </a:prstGeom>
          <a:noFill/>
          <a:ln>
            <a:noFill/>
          </a:ln>
        </p:spPr>
      </p:pic>
      <p:sp>
        <p:nvSpPr>
          <p:cNvPr id="353" name="Google Shape;353;p47"/>
          <p:cNvSpPr txBox="1">
            <a:spLocks noGrp="1"/>
          </p:cNvSpPr>
          <p:nvPr>
            <p:ph type="body" idx="1"/>
          </p:nvPr>
        </p:nvSpPr>
        <p:spPr>
          <a:xfrm>
            <a:off x="3271500" y="1829075"/>
            <a:ext cx="5323800" cy="27978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54" name="Google Shape;354;p4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55" name="Google Shape;355;p4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nit Title">
  <p:cSld name="CUSTOM_1_1_1_1_2">
    <p:bg>
      <p:bgPr>
        <a:noFill/>
        <a:effectLst/>
      </p:bgPr>
    </p:bg>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r="11660"/>
          <a:stretch/>
        </p:blipFill>
        <p:spPr>
          <a:xfrm>
            <a:off x="0" y="-16000"/>
            <a:ext cx="9144000" cy="5175499"/>
          </a:xfrm>
          <a:prstGeom prst="rect">
            <a:avLst/>
          </a:prstGeom>
          <a:noFill/>
          <a:ln>
            <a:noFill/>
          </a:ln>
        </p:spPr>
      </p:pic>
      <p:sp>
        <p:nvSpPr>
          <p:cNvPr id="49" name="Google Shape;49;p8"/>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800" b="1">
              <a:solidFill>
                <a:srgbClr val="FFFFFF"/>
              </a:solidFill>
              <a:latin typeface="Helvetica Neue"/>
              <a:ea typeface="Helvetica Neue"/>
              <a:cs typeface="Helvetica Neue"/>
              <a:sym typeface="Helvetica Neue"/>
            </a:endParaRPr>
          </a:p>
        </p:txBody>
      </p:sp>
      <p:pic>
        <p:nvPicPr>
          <p:cNvPr id="50" name="Google Shape;50;p8"/>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51" name="Google Shape;51;p8"/>
          <p:cNvSpPr txBox="1">
            <a:spLocks noGrp="1"/>
          </p:cNvSpPr>
          <p:nvPr>
            <p:ph type="title"/>
          </p:nvPr>
        </p:nvSpPr>
        <p:spPr>
          <a:xfrm>
            <a:off x="1626300" y="2341775"/>
            <a:ext cx="5891400" cy="396000"/>
          </a:xfrm>
          <a:prstGeom prst="rect">
            <a:avLst/>
          </a:prstGeom>
          <a:noFill/>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None/>
              <a:defRPr b="1">
                <a:solidFill>
                  <a:srgbClr val="FFFFFF"/>
                </a:solidFill>
              </a:defRPr>
            </a:lvl1pPr>
            <a:lvl2pPr lvl="1" algn="ctr">
              <a:spcBef>
                <a:spcPts val="0"/>
              </a:spcBef>
              <a:spcAft>
                <a:spcPts val="0"/>
              </a:spcAft>
              <a:buNone/>
              <a:defRPr b="1">
                <a:solidFill>
                  <a:srgbClr val="FFFFFF"/>
                </a:solidFill>
              </a:defRPr>
            </a:lvl2pPr>
            <a:lvl3pPr lvl="2" algn="ctr">
              <a:spcBef>
                <a:spcPts val="0"/>
              </a:spcBef>
              <a:spcAft>
                <a:spcPts val="0"/>
              </a:spcAft>
              <a:buNone/>
              <a:defRPr b="1">
                <a:solidFill>
                  <a:srgbClr val="FFFFFF"/>
                </a:solidFill>
              </a:defRPr>
            </a:lvl3pPr>
            <a:lvl4pPr lvl="3" algn="ctr">
              <a:spcBef>
                <a:spcPts val="0"/>
              </a:spcBef>
              <a:spcAft>
                <a:spcPts val="0"/>
              </a:spcAft>
              <a:buNone/>
              <a:defRPr b="1">
                <a:solidFill>
                  <a:srgbClr val="FFFFFF"/>
                </a:solidFill>
              </a:defRPr>
            </a:lvl4pPr>
            <a:lvl5pPr lvl="4" algn="ctr">
              <a:spcBef>
                <a:spcPts val="0"/>
              </a:spcBef>
              <a:spcAft>
                <a:spcPts val="0"/>
              </a:spcAft>
              <a:buNone/>
              <a:defRPr b="1">
                <a:solidFill>
                  <a:srgbClr val="FFFFFF"/>
                </a:solidFill>
              </a:defRPr>
            </a:lvl5pPr>
            <a:lvl6pPr lvl="5" algn="ctr">
              <a:spcBef>
                <a:spcPts val="0"/>
              </a:spcBef>
              <a:spcAft>
                <a:spcPts val="0"/>
              </a:spcAft>
              <a:buNone/>
              <a:defRPr b="1">
                <a:solidFill>
                  <a:srgbClr val="FFFFFF"/>
                </a:solidFill>
              </a:defRPr>
            </a:lvl6pPr>
            <a:lvl7pPr lvl="6" algn="ctr">
              <a:spcBef>
                <a:spcPts val="0"/>
              </a:spcBef>
              <a:spcAft>
                <a:spcPts val="0"/>
              </a:spcAft>
              <a:buNone/>
              <a:defRPr b="1">
                <a:solidFill>
                  <a:srgbClr val="FFFFFF"/>
                </a:solidFill>
              </a:defRPr>
            </a:lvl7pPr>
            <a:lvl8pPr lvl="7" algn="ctr">
              <a:spcBef>
                <a:spcPts val="0"/>
              </a:spcBef>
              <a:spcAft>
                <a:spcPts val="0"/>
              </a:spcAft>
              <a:buNone/>
              <a:defRPr b="1">
                <a:solidFill>
                  <a:srgbClr val="FFFFFF"/>
                </a:solidFill>
              </a:defRPr>
            </a:lvl8pPr>
            <a:lvl9pPr lvl="8" algn="ctr">
              <a:spcBef>
                <a:spcPts val="0"/>
              </a:spcBef>
              <a:spcAft>
                <a:spcPts val="0"/>
              </a:spcAft>
              <a:buNone/>
              <a:defRPr b="1">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357"/>
        <p:cNvGrpSpPr/>
        <p:nvPr/>
      </p:nvGrpSpPr>
      <p:grpSpPr>
        <a:xfrm>
          <a:off x="0" y="0"/>
          <a:ext cx="0" cy="0"/>
          <a:chOff x="0" y="0"/>
          <a:chExt cx="0" cy="0"/>
        </a:xfrm>
      </p:grpSpPr>
      <p:sp>
        <p:nvSpPr>
          <p:cNvPr id="358" name="Google Shape;358;p48"/>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360" name="Google Shape;360;p48"/>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48"/>
          <p:cNvPicPr preferRelativeResize="0"/>
          <p:nvPr/>
        </p:nvPicPr>
        <p:blipFill>
          <a:blip r:embed="rId2">
            <a:alphaModFix/>
          </a:blip>
          <a:stretch>
            <a:fillRect/>
          </a:stretch>
        </p:blipFill>
        <p:spPr>
          <a:xfrm>
            <a:off x="1056125" y="571525"/>
            <a:ext cx="630936" cy="630936"/>
          </a:xfrm>
          <a:prstGeom prst="rect">
            <a:avLst/>
          </a:prstGeom>
          <a:noFill/>
          <a:ln>
            <a:noFill/>
          </a:ln>
        </p:spPr>
      </p:pic>
      <p:sp>
        <p:nvSpPr>
          <p:cNvPr id="362" name="Google Shape;362;p48"/>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363" name="Google Shape;363;p4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64" name="Google Shape;364;p4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366"/>
        <p:cNvGrpSpPr/>
        <p:nvPr/>
      </p:nvGrpSpPr>
      <p:grpSpPr>
        <a:xfrm>
          <a:off x="0" y="0"/>
          <a:ext cx="0" cy="0"/>
          <a:chOff x="0" y="0"/>
          <a:chExt cx="0" cy="0"/>
        </a:xfrm>
      </p:grpSpPr>
      <p:pic>
        <p:nvPicPr>
          <p:cNvPr id="367" name="Google Shape;367;p49"/>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368" name="Google Shape;368;p49"/>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9"/>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370" name="Google Shape;370;p49"/>
          <p:cNvSpPr txBox="1">
            <a:spLocks noGrp="1"/>
          </p:cNvSpPr>
          <p:nvPr>
            <p:ph type="title"/>
          </p:nvPr>
        </p:nvSpPr>
        <p:spPr>
          <a:xfrm>
            <a:off x="2290050" y="2548700"/>
            <a:ext cx="45639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371" name="Google Shape;371;p49"/>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372" name="Google Shape;372;p49"/>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M Announcement" type="tx">
  <p:cSld name="TITLE_AND_BODY">
    <p:bg>
      <p:bgPr>
        <a:solidFill>
          <a:srgbClr val="00FFCC"/>
        </a:solidFill>
        <a:effectLst/>
      </p:bgPr>
    </p:bg>
    <p:spTree>
      <p:nvGrpSpPr>
        <p:cNvPr id="1" name="Shape 373"/>
        <p:cNvGrpSpPr/>
        <p:nvPr/>
      </p:nvGrpSpPr>
      <p:grpSpPr>
        <a:xfrm>
          <a:off x="0" y="0"/>
          <a:ext cx="0" cy="0"/>
          <a:chOff x="0" y="0"/>
          <a:chExt cx="0" cy="0"/>
        </a:xfrm>
      </p:grpSpPr>
      <p:pic>
        <p:nvPicPr>
          <p:cNvPr id="374" name="Google Shape;374;p50"/>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375" name="Google Shape;375;p50"/>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50"/>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615">
          <p15:clr>
            <a:srgbClr val="9AA0A6"/>
          </p15:clr>
        </p15:guide>
        <p15:guide id="3" pos="5424">
          <p15:clr>
            <a:srgbClr val="9AA0A6"/>
          </p15:clr>
        </p15:guide>
        <p15:guide id="4" orient="horz" pos="2917">
          <p15:clr>
            <a:srgbClr val="9AA0A6"/>
          </p15:clr>
        </p15:guide>
        <p15:guide id="5" orient="horz" pos="646">
          <p15:clr>
            <a:srgbClr val="9AA0A6"/>
          </p15:clr>
        </p15:guide>
        <p15:guide id="6" orient="horz" pos="1864">
          <p15:clr>
            <a:srgbClr val="9AA0A6"/>
          </p15:clr>
        </p15:guide>
        <p15:guide id="7" orient="horz" pos="3165">
          <p15:clr>
            <a:srgbClr val="9AA0A6"/>
          </p15:clr>
        </p15:guide>
        <p15:guide id="8" pos="144">
          <p15:clr>
            <a:srgbClr val="9AA0A6"/>
          </p15:clr>
        </p15:guide>
        <p15:guide id="9" pos="2880">
          <p15:clr>
            <a:srgbClr val="9AA0A6"/>
          </p15:clr>
        </p15:guide>
        <p15:guide id="10" orient="horz" pos="847">
          <p15:clr>
            <a:srgbClr val="9AA0A6"/>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377"/>
        <p:cNvGrpSpPr/>
        <p:nvPr/>
      </p:nvGrpSpPr>
      <p:grpSpPr>
        <a:xfrm>
          <a:off x="0" y="0"/>
          <a:ext cx="0" cy="0"/>
          <a:chOff x="0" y="0"/>
          <a:chExt cx="0" cy="0"/>
        </a:xfrm>
      </p:grpSpPr>
      <p:pic>
        <p:nvPicPr>
          <p:cNvPr id="378" name="Google Shape;378;p51"/>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379" name="Google Shape;379;p51"/>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0" name="Google Shape;380;p51"/>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381"/>
        <p:cNvGrpSpPr/>
        <p:nvPr/>
      </p:nvGrpSpPr>
      <p:grpSpPr>
        <a:xfrm>
          <a:off x="0" y="0"/>
          <a:ext cx="0" cy="0"/>
          <a:chOff x="0" y="0"/>
          <a:chExt cx="0" cy="0"/>
        </a:xfrm>
      </p:grpSpPr>
      <p:pic>
        <p:nvPicPr>
          <p:cNvPr id="382" name="Google Shape;382;p52"/>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383" name="Google Shape;383;p52"/>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52"/>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385"/>
        <p:cNvGrpSpPr/>
        <p:nvPr/>
      </p:nvGrpSpPr>
      <p:grpSpPr>
        <a:xfrm>
          <a:off x="0" y="0"/>
          <a:ext cx="0" cy="0"/>
          <a:chOff x="0" y="0"/>
          <a:chExt cx="0" cy="0"/>
        </a:xfrm>
      </p:grpSpPr>
      <p:pic>
        <p:nvPicPr>
          <p:cNvPr id="386" name="Google Shape;386;p5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387" name="Google Shape;387;p5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53"/>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roject Set Up">
  <p:cSld name="TITLE_AND_BODY_1">
    <p:bg>
      <p:bgPr>
        <a:noFill/>
        <a:effectLst/>
      </p:bgPr>
    </p:bg>
    <p:spTree>
      <p:nvGrpSpPr>
        <p:cNvPr id="1" name="Shape 389"/>
        <p:cNvGrpSpPr/>
        <p:nvPr/>
      </p:nvGrpSpPr>
      <p:grpSpPr>
        <a:xfrm>
          <a:off x="0" y="0"/>
          <a:ext cx="0" cy="0"/>
          <a:chOff x="0" y="0"/>
          <a:chExt cx="0" cy="0"/>
        </a:xfrm>
      </p:grpSpPr>
      <p:sp>
        <p:nvSpPr>
          <p:cNvPr id="390" name="Google Shape;390;p54"/>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391" name="Google Shape;391;p54"/>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393" name="Google Shape;393;p54"/>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54"/>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395" name="Google Shape;395;p5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396" name="Google Shape;396;p54"/>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97"/>
        <p:cNvGrpSpPr/>
        <p:nvPr/>
      </p:nvGrpSpPr>
      <p:grpSpPr>
        <a:xfrm>
          <a:off x="0" y="0"/>
          <a:ext cx="0" cy="0"/>
          <a:chOff x="0" y="0"/>
          <a:chExt cx="0" cy="0"/>
        </a:xfrm>
      </p:grpSpPr>
      <p:pic>
        <p:nvPicPr>
          <p:cNvPr id="398" name="Google Shape;398;p55"/>
          <p:cNvPicPr preferRelativeResize="0"/>
          <p:nvPr/>
        </p:nvPicPr>
        <p:blipFill>
          <a:blip r:embed="rId2">
            <a:alphaModFix/>
          </a:blip>
          <a:stretch>
            <a:fillRect/>
          </a:stretch>
        </p:blipFill>
        <p:spPr>
          <a:xfrm>
            <a:off x="181407" y="2670952"/>
            <a:ext cx="935188" cy="935190"/>
          </a:xfrm>
          <a:prstGeom prst="rect">
            <a:avLst/>
          </a:prstGeom>
          <a:noFill/>
          <a:ln>
            <a:noFill/>
          </a:ln>
        </p:spPr>
      </p:pic>
      <p:pic>
        <p:nvPicPr>
          <p:cNvPr id="399" name="Google Shape;399;p55"/>
          <p:cNvPicPr preferRelativeResize="0"/>
          <p:nvPr/>
        </p:nvPicPr>
        <p:blipFill>
          <a:blip r:embed="rId3">
            <a:alphaModFix/>
          </a:blip>
          <a:stretch>
            <a:fillRect/>
          </a:stretch>
        </p:blipFill>
        <p:spPr>
          <a:xfrm>
            <a:off x="123612" y="1131341"/>
            <a:ext cx="862127" cy="862129"/>
          </a:xfrm>
          <a:prstGeom prst="rect">
            <a:avLst/>
          </a:prstGeom>
          <a:noFill/>
          <a:ln>
            <a:noFill/>
          </a:ln>
        </p:spPr>
      </p:pic>
      <p:pic>
        <p:nvPicPr>
          <p:cNvPr id="400" name="Google Shape;400;p55"/>
          <p:cNvPicPr preferRelativeResize="0"/>
          <p:nvPr/>
        </p:nvPicPr>
        <p:blipFill>
          <a:blip r:embed="rId4">
            <a:alphaModFix/>
          </a:blip>
          <a:stretch>
            <a:fillRect/>
          </a:stretch>
        </p:blipFill>
        <p:spPr>
          <a:xfrm>
            <a:off x="2795227" y="196151"/>
            <a:ext cx="935188" cy="935190"/>
          </a:xfrm>
          <a:prstGeom prst="rect">
            <a:avLst/>
          </a:prstGeom>
          <a:noFill/>
          <a:ln>
            <a:noFill/>
          </a:ln>
        </p:spPr>
      </p:pic>
      <p:pic>
        <p:nvPicPr>
          <p:cNvPr id="401" name="Google Shape;401;p55"/>
          <p:cNvPicPr preferRelativeResize="0"/>
          <p:nvPr/>
        </p:nvPicPr>
        <p:blipFill>
          <a:blip r:embed="rId5">
            <a:alphaModFix/>
          </a:blip>
          <a:stretch>
            <a:fillRect/>
          </a:stretch>
        </p:blipFill>
        <p:spPr>
          <a:xfrm>
            <a:off x="3494014" y="2397141"/>
            <a:ext cx="862127" cy="862129"/>
          </a:xfrm>
          <a:prstGeom prst="rect">
            <a:avLst/>
          </a:prstGeom>
          <a:noFill/>
          <a:ln>
            <a:noFill/>
          </a:ln>
        </p:spPr>
      </p:pic>
      <p:pic>
        <p:nvPicPr>
          <p:cNvPr id="402" name="Google Shape;402;p55"/>
          <p:cNvPicPr preferRelativeResize="0"/>
          <p:nvPr/>
        </p:nvPicPr>
        <p:blipFill>
          <a:blip r:embed="rId6">
            <a:alphaModFix/>
          </a:blip>
          <a:stretch>
            <a:fillRect/>
          </a:stretch>
        </p:blipFill>
        <p:spPr>
          <a:xfrm>
            <a:off x="2807415" y="1382679"/>
            <a:ext cx="862127" cy="862129"/>
          </a:xfrm>
          <a:prstGeom prst="rect">
            <a:avLst/>
          </a:prstGeom>
          <a:noFill/>
          <a:ln>
            <a:noFill/>
          </a:ln>
        </p:spPr>
      </p:pic>
      <p:pic>
        <p:nvPicPr>
          <p:cNvPr id="403" name="Google Shape;403;p55"/>
          <p:cNvPicPr preferRelativeResize="0"/>
          <p:nvPr/>
        </p:nvPicPr>
        <p:blipFill>
          <a:blip r:embed="rId7">
            <a:alphaModFix/>
          </a:blip>
          <a:stretch>
            <a:fillRect/>
          </a:stretch>
        </p:blipFill>
        <p:spPr>
          <a:xfrm>
            <a:off x="4190728" y="1687241"/>
            <a:ext cx="628330" cy="628332"/>
          </a:xfrm>
          <a:prstGeom prst="rect">
            <a:avLst/>
          </a:prstGeom>
          <a:noFill/>
          <a:ln>
            <a:noFill/>
          </a:ln>
        </p:spPr>
      </p:pic>
      <p:pic>
        <p:nvPicPr>
          <p:cNvPr id="404" name="Google Shape;404;p55"/>
          <p:cNvPicPr preferRelativeResize="0"/>
          <p:nvPr/>
        </p:nvPicPr>
        <p:blipFill>
          <a:blip r:embed="rId8">
            <a:alphaModFix/>
          </a:blip>
          <a:stretch>
            <a:fillRect/>
          </a:stretch>
        </p:blipFill>
        <p:spPr>
          <a:xfrm>
            <a:off x="1351047" y="597990"/>
            <a:ext cx="935188" cy="935190"/>
          </a:xfrm>
          <a:prstGeom prst="rect">
            <a:avLst/>
          </a:prstGeom>
          <a:noFill/>
          <a:ln>
            <a:noFill/>
          </a:ln>
        </p:spPr>
      </p:pic>
      <p:pic>
        <p:nvPicPr>
          <p:cNvPr id="405" name="Google Shape;405;p55"/>
          <p:cNvPicPr preferRelativeResize="0"/>
          <p:nvPr/>
        </p:nvPicPr>
        <p:blipFill>
          <a:blip r:embed="rId9">
            <a:alphaModFix/>
          </a:blip>
          <a:stretch>
            <a:fillRect/>
          </a:stretch>
        </p:blipFill>
        <p:spPr>
          <a:xfrm>
            <a:off x="181400" y="74575"/>
            <a:ext cx="935188" cy="935190"/>
          </a:xfrm>
          <a:prstGeom prst="rect">
            <a:avLst/>
          </a:prstGeom>
          <a:noFill/>
          <a:ln>
            <a:noFill/>
          </a:ln>
        </p:spPr>
      </p:pic>
      <p:pic>
        <p:nvPicPr>
          <p:cNvPr id="406" name="Google Shape;406;p55"/>
          <p:cNvPicPr preferRelativeResize="0"/>
          <p:nvPr/>
        </p:nvPicPr>
        <p:blipFill>
          <a:blip r:embed="rId10">
            <a:alphaModFix/>
          </a:blip>
          <a:stretch>
            <a:fillRect/>
          </a:stretch>
        </p:blipFill>
        <p:spPr>
          <a:xfrm>
            <a:off x="3927718" y="490082"/>
            <a:ext cx="935188" cy="935190"/>
          </a:xfrm>
          <a:prstGeom prst="rect">
            <a:avLst/>
          </a:prstGeom>
          <a:noFill/>
          <a:ln>
            <a:noFill/>
          </a:ln>
        </p:spPr>
      </p:pic>
      <p:pic>
        <p:nvPicPr>
          <p:cNvPr id="407" name="Google Shape;407;p55"/>
          <p:cNvPicPr preferRelativeResize="0"/>
          <p:nvPr/>
        </p:nvPicPr>
        <p:blipFill>
          <a:blip r:embed="rId11">
            <a:alphaModFix/>
          </a:blip>
          <a:stretch>
            <a:fillRect/>
          </a:stretch>
        </p:blipFill>
        <p:spPr>
          <a:xfrm>
            <a:off x="2052097" y="2395305"/>
            <a:ext cx="935188" cy="935190"/>
          </a:xfrm>
          <a:prstGeom prst="rect">
            <a:avLst/>
          </a:prstGeom>
          <a:noFill/>
          <a:ln>
            <a:noFill/>
          </a:ln>
        </p:spPr>
      </p:pic>
      <p:pic>
        <p:nvPicPr>
          <p:cNvPr id="408" name="Google Shape;408;p55"/>
          <p:cNvPicPr preferRelativeResize="0"/>
          <p:nvPr/>
        </p:nvPicPr>
        <p:blipFill>
          <a:blip r:embed="rId12">
            <a:alphaModFix/>
          </a:blip>
          <a:stretch>
            <a:fillRect/>
          </a:stretch>
        </p:blipFill>
        <p:spPr>
          <a:xfrm>
            <a:off x="1178750" y="3400240"/>
            <a:ext cx="935188" cy="935190"/>
          </a:xfrm>
          <a:prstGeom prst="rect">
            <a:avLst/>
          </a:prstGeom>
          <a:noFill/>
          <a:ln>
            <a:noFill/>
          </a:ln>
        </p:spPr>
      </p:pic>
      <p:pic>
        <p:nvPicPr>
          <p:cNvPr id="409" name="Google Shape;409;p55"/>
          <p:cNvPicPr preferRelativeResize="0"/>
          <p:nvPr/>
        </p:nvPicPr>
        <p:blipFill>
          <a:blip r:embed="rId13">
            <a:alphaModFix/>
          </a:blip>
          <a:stretch>
            <a:fillRect/>
          </a:stretch>
        </p:blipFill>
        <p:spPr>
          <a:xfrm>
            <a:off x="7022245" y="137688"/>
            <a:ext cx="935188" cy="935190"/>
          </a:xfrm>
          <a:prstGeom prst="rect">
            <a:avLst/>
          </a:prstGeom>
          <a:noFill/>
          <a:ln>
            <a:noFill/>
          </a:ln>
        </p:spPr>
      </p:pic>
      <p:pic>
        <p:nvPicPr>
          <p:cNvPr id="410" name="Google Shape;410;p55"/>
          <p:cNvPicPr preferRelativeResize="0"/>
          <p:nvPr/>
        </p:nvPicPr>
        <p:blipFill>
          <a:blip r:embed="rId14">
            <a:alphaModFix/>
          </a:blip>
          <a:stretch>
            <a:fillRect/>
          </a:stretch>
        </p:blipFill>
        <p:spPr>
          <a:xfrm>
            <a:off x="6407896" y="3090711"/>
            <a:ext cx="935188" cy="935190"/>
          </a:xfrm>
          <a:prstGeom prst="rect">
            <a:avLst/>
          </a:prstGeom>
          <a:noFill/>
          <a:ln>
            <a:noFill/>
          </a:ln>
        </p:spPr>
      </p:pic>
      <p:pic>
        <p:nvPicPr>
          <p:cNvPr id="411" name="Google Shape;411;p55"/>
          <p:cNvPicPr preferRelativeResize="0"/>
          <p:nvPr/>
        </p:nvPicPr>
        <p:blipFill>
          <a:blip r:embed="rId15">
            <a:alphaModFix/>
          </a:blip>
          <a:stretch>
            <a:fillRect/>
          </a:stretch>
        </p:blipFill>
        <p:spPr>
          <a:xfrm>
            <a:off x="5040320" y="1799101"/>
            <a:ext cx="935188" cy="935190"/>
          </a:xfrm>
          <a:prstGeom prst="rect">
            <a:avLst/>
          </a:prstGeom>
          <a:noFill/>
          <a:ln>
            <a:noFill/>
          </a:ln>
        </p:spPr>
      </p:pic>
      <p:pic>
        <p:nvPicPr>
          <p:cNvPr id="412" name="Google Shape;412;p55"/>
          <p:cNvPicPr preferRelativeResize="0"/>
          <p:nvPr/>
        </p:nvPicPr>
        <p:blipFill>
          <a:blip r:embed="rId16">
            <a:alphaModFix/>
          </a:blip>
          <a:stretch>
            <a:fillRect/>
          </a:stretch>
        </p:blipFill>
        <p:spPr>
          <a:xfrm>
            <a:off x="5174590" y="196151"/>
            <a:ext cx="935188" cy="935190"/>
          </a:xfrm>
          <a:prstGeom prst="rect">
            <a:avLst/>
          </a:prstGeom>
          <a:noFill/>
          <a:ln>
            <a:noFill/>
          </a:ln>
        </p:spPr>
      </p:pic>
      <p:pic>
        <p:nvPicPr>
          <p:cNvPr id="413" name="Google Shape;413;p55"/>
          <p:cNvPicPr preferRelativeResize="0"/>
          <p:nvPr/>
        </p:nvPicPr>
        <p:blipFill>
          <a:blip r:embed="rId17">
            <a:alphaModFix/>
          </a:blip>
          <a:stretch>
            <a:fillRect/>
          </a:stretch>
        </p:blipFill>
        <p:spPr>
          <a:xfrm>
            <a:off x="946189" y="1799106"/>
            <a:ext cx="935188" cy="935190"/>
          </a:xfrm>
          <a:prstGeom prst="rect">
            <a:avLst/>
          </a:prstGeom>
          <a:noFill/>
          <a:ln>
            <a:noFill/>
          </a:ln>
        </p:spPr>
      </p:pic>
      <p:pic>
        <p:nvPicPr>
          <p:cNvPr id="414" name="Google Shape;414;p55"/>
          <p:cNvPicPr preferRelativeResize="0"/>
          <p:nvPr/>
        </p:nvPicPr>
        <p:blipFill>
          <a:blip r:embed="rId18">
            <a:alphaModFix/>
          </a:blip>
          <a:stretch>
            <a:fillRect/>
          </a:stretch>
        </p:blipFill>
        <p:spPr>
          <a:xfrm>
            <a:off x="3883872" y="3475609"/>
            <a:ext cx="935188" cy="935190"/>
          </a:xfrm>
          <a:prstGeom prst="rect">
            <a:avLst/>
          </a:prstGeom>
          <a:noFill/>
          <a:ln>
            <a:noFill/>
          </a:ln>
        </p:spPr>
      </p:pic>
      <p:pic>
        <p:nvPicPr>
          <p:cNvPr id="415" name="Google Shape;415;p55"/>
          <p:cNvPicPr preferRelativeResize="0"/>
          <p:nvPr/>
        </p:nvPicPr>
        <p:blipFill>
          <a:blip r:embed="rId19">
            <a:alphaModFix/>
          </a:blip>
          <a:stretch>
            <a:fillRect/>
          </a:stretch>
        </p:blipFill>
        <p:spPr>
          <a:xfrm>
            <a:off x="2718625" y="3340847"/>
            <a:ext cx="935188" cy="935190"/>
          </a:xfrm>
          <a:prstGeom prst="rect">
            <a:avLst/>
          </a:prstGeom>
          <a:noFill/>
          <a:ln>
            <a:noFill/>
          </a:ln>
        </p:spPr>
      </p:pic>
      <p:pic>
        <p:nvPicPr>
          <p:cNvPr id="416" name="Google Shape;416;p55"/>
          <p:cNvPicPr preferRelativeResize="0"/>
          <p:nvPr/>
        </p:nvPicPr>
        <p:blipFill>
          <a:blip r:embed="rId20">
            <a:alphaModFix/>
          </a:blip>
          <a:stretch>
            <a:fillRect/>
          </a:stretch>
        </p:blipFill>
        <p:spPr>
          <a:xfrm>
            <a:off x="5255844" y="3161450"/>
            <a:ext cx="935188" cy="935190"/>
          </a:xfrm>
          <a:prstGeom prst="rect">
            <a:avLst/>
          </a:prstGeom>
          <a:noFill/>
          <a:ln>
            <a:noFill/>
          </a:ln>
        </p:spPr>
      </p:pic>
      <p:pic>
        <p:nvPicPr>
          <p:cNvPr id="417" name="Google Shape;417;p55"/>
          <p:cNvPicPr preferRelativeResize="0"/>
          <p:nvPr/>
        </p:nvPicPr>
        <p:blipFill>
          <a:blip r:embed="rId21">
            <a:alphaModFix/>
          </a:blip>
          <a:stretch>
            <a:fillRect/>
          </a:stretch>
        </p:blipFill>
        <p:spPr>
          <a:xfrm>
            <a:off x="6568573" y="2012755"/>
            <a:ext cx="935188" cy="935190"/>
          </a:xfrm>
          <a:prstGeom prst="rect">
            <a:avLst/>
          </a:prstGeom>
          <a:noFill/>
          <a:ln>
            <a:noFill/>
          </a:ln>
        </p:spPr>
      </p:pic>
      <p:pic>
        <p:nvPicPr>
          <p:cNvPr id="418" name="Google Shape;418;p55"/>
          <p:cNvPicPr preferRelativeResize="0"/>
          <p:nvPr/>
        </p:nvPicPr>
        <p:blipFill>
          <a:blip r:embed="rId22">
            <a:alphaModFix/>
          </a:blip>
          <a:stretch>
            <a:fillRect/>
          </a:stretch>
        </p:blipFill>
        <p:spPr>
          <a:xfrm>
            <a:off x="7921161" y="2608763"/>
            <a:ext cx="935188" cy="935190"/>
          </a:xfrm>
          <a:prstGeom prst="rect">
            <a:avLst/>
          </a:prstGeom>
          <a:noFill/>
          <a:ln>
            <a:noFill/>
          </a:ln>
        </p:spPr>
      </p:pic>
      <p:pic>
        <p:nvPicPr>
          <p:cNvPr id="419" name="Google Shape;419;p55"/>
          <p:cNvPicPr preferRelativeResize="0"/>
          <p:nvPr/>
        </p:nvPicPr>
        <p:blipFill>
          <a:blip r:embed="rId23">
            <a:alphaModFix/>
          </a:blip>
          <a:stretch>
            <a:fillRect/>
          </a:stretch>
        </p:blipFill>
        <p:spPr>
          <a:xfrm>
            <a:off x="6109765" y="1094819"/>
            <a:ext cx="935188" cy="935190"/>
          </a:xfrm>
          <a:prstGeom prst="rect">
            <a:avLst/>
          </a:prstGeom>
          <a:noFill/>
          <a:ln>
            <a:noFill/>
          </a:ln>
        </p:spPr>
      </p:pic>
      <p:pic>
        <p:nvPicPr>
          <p:cNvPr id="420" name="Google Shape;420;p55"/>
          <p:cNvPicPr preferRelativeResize="0"/>
          <p:nvPr/>
        </p:nvPicPr>
        <p:blipFill>
          <a:blip r:embed="rId24">
            <a:alphaModFix/>
          </a:blip>
          <a:stretch>
            <a:fillRect/>
          </a:stretch>
        </p:blipFill>
        <p:spPr>
          <a:xfrm>
            <a:off x="7957437" y="1188122"/>
            <a:ext cx="935188" cy="93519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p:cSld name="TITLE_4">
    <p:spTree>
      <p:nvGrpSpPr>
        <p:cNvPr id="1" name="Shape 421"/>
        <p:cNvGrpSpPr/>
        <p:nvPr/>
      </p:nvGrpSpPr>
      <p:grpSpPr>
        <a:xfrm>
          <a:off x="0" y="0"/>
          <a:ext cx="0" cy="0"/>
          <a:chOff x="0" y="0"/>
          <a:chExt cx="0" cy="0"/>
        </a:xfrm>
      </p:grpSpPr>
      <p:sp>
        <p:nvSpPr>
          <p:cNvPr id="422" name="Google Shape;422;p56"/>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23" name="Google Shape;423;p56"/>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424" name="Google Shape;424;p56"/>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425" name="Google Shape;425;p56"/>
          <p:cNvGrpSpPr/>
          <p:nvPr/>
        </p:nvGrpSpPr>
        <p:grpSpPr>
          <a:xfrm>
            <a:off x="0" y="0"/>
            <a:ext cx="1307125" cy="464700"/>
            <a:chOff x="40050" y="408600"/>
            <a:chExt cx="1307125" cy="464700"/>
          </a:xfrm>
        </p:grpSpPr>
        <p:pic>
          <p:nvPicPr>
            <p:cNvPr id="426" name="Google Shape;426;p56"/>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427" name="Google Shape;427;p56"/>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54" name="Google Shape;54;p9"/>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55" name="Google Shape;55;p9"/>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56"/>
        <p:cNvGrpSpPr/>
        <p:nvPr/>
      </p:nvGrpSpPr>
      <p:grpSpPr>
        <a:xfrm>
          <a:off x="0" y="0"/>
          <a:ext cx="0" cy="0"/>
          <a:chOff x="0" y="0"/>
          <a:chExt cx="0" cy="0"/>
        </a:xfrm>
      </p:grpSpPr>
      <p:sp>
        <p:nvSpPr>
          <p:cNvPr id="57" name="Google Shape;57;p10"/>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850342" y="356535"/>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2">
            <a:alphaModFix/>
          </a:blip>
          <a:stretch>
            <a:fillRect/>
          </a:stretch>
        </p:blipFill>
        <p:spPr>
          <a:xfrm>
            <a:off x="1056136" y="562301"/>
            <a:ext cx="630936" cy="630936"/>
          </a:xfrm>
          <a:prstGeom prst="rect">
            <a:avLst/>
          </a:prstGeom>
          <a:noFill/>
          <a:ln>
            <a:noFill/>
          </a:ln>
        </p:spPr>
      </p:pic>
      <p:sp>
        <p:nvSpPr>
          <p:cNvPr id="60" name="Google Shape;60;p10"/>
          <p:cNvSpPr/>
          <p:nvPr/>
        </p:nvSpPr>
        <p:spPr>
          <a:xfrm>
            <a:off x="0" y="1234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Do Now</a:t>
            </a:r>
            <a:endParaRPr sz="1600" b="1">
              <a:latin typeface="Helvetica Neue"/>
              <a:ea typeface="Helvetica Neue"/>
              <a:cs typeface="Helvetica Neue"/>
              <a:sym typeface="Helvetica Neue"/>
            </a:endParaRPr>
          </a:p>
        </p:txBody>
      </p:sp>
      <p:sp>
        <p:nvSpPr>
          <p:cNvPr id="61" name="Google Shape;61;p10"/>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62" name="Google Shape;62;p1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63" name="Google Shape;63;p1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65"/>
        <p:cNvGrpSpPr/>
        <p:nvPr/>
      </p:nvGrpSpPr>
      <p:grpSpPr>
        <a:xfrm>
          <a:off x="0" y="0"/>
          <a:ext cx="0" cy="0"/>
          <a:chOff x="0" y="0"/>
          <a:chExt cx="0" cy="0"/>
        </a:xfrm>
      </p:grpSpPr>
      <p:sp>
        <p:nvSpPr>
          <p:cNvPr id="66" name="Google Shape;66;p1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850392" y="356623"/>
            <a:ext cx="1042412" cy="1042412"/>
            <a:chOff x="1005840" y="320040"/>
            <a:chExt cx="1234500" cy="1234500"/>
          </a:xfrm>
        </p:grpSpPr>
        <p:sp>
          <p:nvSpPr>
            <p:cNvPr id="68" name="Google Shape;68;p11"/>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1"/>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70" name="Google Shape;70;p1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71" name="Google Shape;71;p11"/>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72" name="Google Shape;72;p1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73" name="Google Shape;73;p1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uided Notes">
  <p:cSld name="TITLE_2">
    <p:spTree>
      <p:nvGrpSpPr>
        <p:cNvPr id="1" name="Shape 75"/>
        <p:cNvGrpSpPr/>
        <p:nvPr/>
      </p:nvGrpSpPr>
      <p:grpSpPr>
        <a:xfrm>
          <a:off x="0" y="0"/>
          <a:ext cx="0" cy="0"/>
          <a:chOff x="0" y="0"/>
          <a:chExt cx="0" cy="0"/>
        </a:xfrm>
      </p:grpSpPr>
      <p:sp>
        <p:nvSpPr>
          <p:cNvPr id="76" name="Google Shape;76;p12"/>
          <p:cNvSpPr/>
          <p:nvPr/>
        </p:nvSpPr>
        <p:spPr>
          <a:xfrm>
            <a:off x="0" y="-7950"/>
            <a:ext cx="2739600" cy="5159400"/>
          </a:xfrm>
          <a:prstGeom prst="rect">
            <a:avLst/>
          </a:prstGeom>
          <a:solidFill>
            <a:srgbClr val="0080FF"/>
          </a:solidFill>
          <a:ln w="952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Notes</a:t>
            </a:r>
            <a:endParaRPr sz="1600" b="1">
              <a:latin typeface="Helvetica Neue"/>
              <a:ea typeface="Helvetica Neue"/>
              <a:cs typeface="Helvetica Neue"/>
              <a:sym typeface="Helvetica Neue"/>
            </a:endParaRPr>
          </a:p>
        </p:txBody>
      </p:sp>
      <p:grpSp>
        <p:nvGrpSpPr>
          <p:cNvPr id="78" name="Google Shape;78;p12"/>
          <p:cNvGrpSpPr/>
          <p:nvPr/>
        </p:nvGrpSpPr>
        <p:grpSpPr>
          <a:xfrm>
            <a:off x="850392" y="365760"/>
            <a:ext cx="1042426" cy="1042426"/>
            <a:chOff x="1001700" y="320150"/>
            <a:chExt cx="1211700" cy="1211700"/>
          </a:xfrm>
        </p:grpSpPr>
        <p:sp>
          <p:nvSpPr>
            <p:cNvPr id="79" name="Google Shape;79;p12"/>
            <p:cNvSpPr/>
            <p:nvPr/>
          </p:nvSpPr>
          <p:spPr>
            <a:xfrm>
              <a:off x="1001700" y="320150"/>
              <a:ext cx="1211700" cy="1211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2"/>
            <p:cNvPicPr preferRelativeResize="0"/>
            <p:nvPr/>
          </p:nvPicPr>
          <p:blipFill>
            <a:blip r:embed="rId2">
              <a:alphaModFix/>
            </a:blip>
            <a:stretch>
              <a:fillRect/>
            </a:stretch>
          </p:blipFill>
          <p:spPr>
            <a:xfrm>
              <a:off x="1267155" y="585599"/>
              <a:ext cx="680740" cy="680742"/>
            </a:xfrm>
            <a:prstGeom prst="rect">
              <a:avLst/>
            </a:prstGeom>
            <a:noFill/>
            <a:ln>
              <a:noFill/>
            </a:ln>
          </p:spPr>
        </p:pic>
      </p:grpSp>
      <p:sp>
        <p:nvSpPr>
          <p:cNvPr id="81" name="Google Shape;81;p12"/>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82" name="Google Shape;82;p1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83" name="Google Shape;83;p1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FA7B17"/>
          </p15:clr>
        </p15:guide>
        <p15:guide id="2" pos="80">
          <p15:clr>
            <a:srgbClr val="FA7B17"/>
          </p15:clr>
        </p15:guide>
        <p15:guide id="3" pos="5616">
          <p15:clr>
            <a:srgbClr val="FA7B17"/>
          </p15:clr>
        </p15:guide>
        <p15:guide id="4" pos="1648">
          <p15:clr>
            <a:srgbClr val="FA7B17"/>
          </p15:clr>
        </p15:guide>
        <p15:guide id="5" pos="864">
          <p15:clr>
            <a:srgbClr val="FA7B17"/>
          </p15:clr>
        </p15:guide>
        <p15:guide id="6" pos="1860">
          <p15:clr>
            <a:srgbClr val="FA7B17"/>
          </p15:clr>
        </p15:guide>
        <p15:guide id="7" pos="3732">
          <p15:clr>
            <a:srgbClr val="FA7B17"/>
          </p15:clr>
        </p15:guide>
        <p15:guide id="8" pos="2056">
          <p15:clr>
            <a:srgbClr val="FA7B17"/>
          </p15:clr>
        </p15:guide>
        <p15:guide id="9" orient="horz" pos="3165">
          <p15:clr>
            <a:srgbClr val="FA7B17"/>
          </p15:clr>
        </p15:guide>
        <p15:guide id="10" orient="horz" pos="969">
          <p15:clr>
            <a:srgbClr val="FA7B17"/>
          </p15:clr>
        </p15:guide>
        <p15:guide id="11" orient="horz" pos="553">
          <p15:clr>
            <a:srgbClr val="FA7B17"/>
          </p15:clr>
        </p15:guide>
        <p15:guide id="12" orient="horz" pos="887">
          <p15:clr>
            <a:srgbClr val="FA7B17"/>
          </p15:clr>
        </p15:guide>
        <p15:guide id="13" orient="horz" pos="2917">
          <p15:clr>
            <a:srgbClr val="FA7B17"/>
          </p15:clr>
        </p15:guide>
        <p15:guide id="14" orient="horz" pos="225">
          <p15:clr>
            <a:srgbClr val="FA7B17"/>
          </p15:clr>
        </p15:guide>
        <p15:guide id="15" orient="horz" pos="81">
          <p15:clr>
            <a:srgbClr val="FA7B17"/>
          </p15:clr>
        </p15:guide>
        <p15:guide id="16" orient="horz" pos="2067">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85"/>
        <p:cNvGrpSpPr/>
        <p:nvPr/>
      </p:nvGrpSpPr>
      <p:grpSpPr>
        <a:xfrm>
          <a:off x="0" y="0"/>
          <a:ext cx="0" cy="0"/>
          <a:chOff x="0" y="0"/>
          <a:chExt cx="0" cy="0"/>
        </a:xfrm>
      </p:grpSpPr>
      <p:sp>
        <p:nvSpPr>
          <p:cNvPr id="86" name="Google Shape;86;p13"/>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88" name="Google Shape;88;p13"/>
          <p:cNvGrpSpPr/>
          <p:nvPr/>
        </p:nvGrpSpPr>
        <p:grpSpPr>
          <a:xfrm>
            <a:off x="848600" y="365760"/>
            <a:ext cx="1042405" cy="1042405"/>
            <a:chOff x="840300" y="447850"/>
            <a:chExt cx="1216200" cy="1216200"/>
          </a:xfrm>
        </p:grpSpPr>
        <p:sp>
          <p:nvSpPr>
            <p:cNvPr id="89" name="Google Shape;89;p13"/>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3"/>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91" name="Google Shape;91;p13"/>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92" name="Google Shape;92;p13"/>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93" name="Google Shape;93;p13"/>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203" name="Google Shape;20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cfu1p8t-3go"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cfu1p8t-3go"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cfu1p8t-3go"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0.jpg"/><Relationship Id="rId4" Type="http://schemas.openxmlformats.org/officeDocument/2006/relationships/hyperlink" Target="http://www.youtube.com/watch?v=fJQEOX0-cF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hyperlink" Target="http://www.youtube.com/watch?v=cfu1p8t-3go"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popcode.org/?snapshot=3555d56c-9a81-455e-8d81-00bbde47055d"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2.jpg"/><Relationship Id="rId4" Type="http://schemas.openxmlformats.org/officeDocument/2006/relationships/hyperlink" Target="http://www.youtube.com/watch?v=9Wa47f3FdC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hyperlink" Target="http://www.youtube.com/watch?v=fJQEOX0-cFQ"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opcode.org/?snapshot=18264bb0-dce6-40a9-97e5-f3f87d160087"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hyperlink" Target="http://www.youtube.com/watch?v=fnf-GBHn-1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fnf-GBHn-18"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popcode.org/?snapshot=8baaf15c-bee5-494d-9f0c-c8275f0881b7" TargetMode="External"/><Relationship Id="rId5" Type="http://schemas.openxmlformats.org/officeDocument/2006/relationships/image" Target="../media/image50.jpg"/><Relationship Id="rId4" Type="http://schemas.openxmlformats.org/officeDocument/2006/relationships/hyperlink" Target="http://www.youtube.com/watch?v=sbV9x0tgvk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popcode.org/?snapshot=47a5f5d1-ae77-4f1d-a540-16312149e1a7" TargetMode="External"/><Relationship Id="rId3" Type="http://schemas.openxmlformats.org/officeDocument/2006/relationships/hyperlink" Target="https://popcode.org/?snapshot=1a275021-749d-4d39-9ed5-3f668a726e84" TargetMode="External"/><Relationship Id="rId7"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hyperlink" Target="http://www.youtube.com/watch?v=XMCnhnMknFE" TargetMode="External"/><Relationship Id="rId5" Type="http://schemas.openxmlformats.org/officeDocument/2006/relationships/hyperlink" Target="https://popcode.org/?snapshot=9ee2b281-1e2c-4e3b-a052-0d0e9f6697a3" TargetMode="External"/><Relationship Id="rId4" Type="http://schemas.openxmlformats.org/officeDocument/2006/relationships/hyperlink" Target="https://popcode.org/?snapshot=7e488711-b6c7-4ff6-9fb3-85f393dd6ac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hyperlink" Target="http://www.youtube.com/watch?v=wKrQxchBfc8"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cfu1p8t-3go"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kahoot.it/" TargetMode="External"/><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hyperlink" Target="https://popcode.org/?snapshot=5bfb817d-69e0-4e3c-b16c-01814bc3202c"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hyperlink" Target="https://popcode.org/?snapshot=6fb88cc2-ac1c-4637-bb4e-03bd0776252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2"/>
          <p:cNvSpPr txBox="1">
            <a:spLocks noGrp="1"/>
          </p:cNvSpPr>
          <p:nvPr>
            <p:ph type="title"/>
          </p:nvPr>
        </p:nvSpPr>
        <p:spPr>
          <a:xfrm>
            <a:off x="835375" y="2548700"/>
            <a:ext cx="7473300" cy="1299900"/>
          </a:xfrm>
          <a:prstGeom prst="rect">
            <a:avLst/>
          </a:prstGeom>
        </p:spPr>
        <p:txBody>
          <a:bodyPr spcFirstLastPara="1" wrap="square" lIns="91425" tIns="91425" rIns="91425" bIns="91425" anchor="t" anchorCtr="0">
            <a:noAutofit/>
          </a:bodyPr>
          <a:lstStyle/>
          <a:p>
            <a:pPr lvl="0"/>
            <a:r>
              <a:rPr lang="zh-CN" altLang="en-US" sz="3000" dirty="0"/>
              <a:t>创建一个数组，并使用索引检索数组元素。</a:t>
            </a:r>
            <a:endParaRPr sz="3000" dirty="0">
              <a:solidFill>
                <a:srgbClr val="FFFFFF"/>
              </a:solidFill>
            </a:endParaRPr>
          </a:p>
        </p:txBody>
      </p:sp>
      <p:sp>
        <p:nvSpPr>
          <p:cNvPr id="463" name="Google Shape;463;p62"/>
          <p:cNvSpPr txBox="1">
            <a:spLocks noGrp="1"/>
          </p:cNvSpPr>
          <p:nvPr>
            <p:ph type="subTitle" idx="1"/>
          </p:nvPr>
        </p:nvSpPr>
        <p:spPr>
          <a:xfrm>
            <a:off x="1861375" y="4101375"/>
            <a:ext cx="5344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array, array element, square brackets, index</a:t>
            </a:r>
            <a:r>
              <a:rPr lang="en">
                <a:solidFill>
                  <a:srgbClr val="EF5330"/>
                </a:solidFill>
              </a:rPr>
              <a:t> </a:t>
            </a:r>
            <a:endParaRPr>
              <a:solidFill>
                <a:srgbClr val="EF5330"/>
              </a:solidFill>
            </a:endParaRPr>
          </a:p>
        </p:txBody>
      </p:sp>
      <p:pic>
        <p:nvPicPr>
          <p:cNvPr id="464" name="Google Shape;464;p62"/>
          <p:cNvPicPr preferRelativeResize="0"/>
          <p:nvPr/>
        </p:nvPicPr>
        <p:blipFill>
          <a:blip r:embed="rId3">
            <a:alphaModFix/>
          </a:blip>
          <a:stretch>
            <a:fillRect/>
          </a:stretch>
        </p:blipFill>
        <p:spPr>
          <a:xfrm>
            <a:off x="8330938" y="128023"/>
            <a:ext cx="528825" cy="5288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How do you create an array?</a:t>
            </a:r>
            <a:endParaRPr/>
          </a:p>
          <a:p>
            <a:pPr marL="0" lvl="0" indent="0" algn="l" rtl="0">
              <a:spcBef>
                <a:spcPts val="1000"/>
              </a:spcBef>
              <a:spcAft>
                <a:spcPts val="0"/>
              </a:spcAft>
              <a:buClr>
                <a:schemeClr val="dk1"/>
              </a:buClr>
              <a:buSzPts val="1100"/>
              <a:buFont typeface="Arial"/>
              <a:buNone/>
            </a:pPr>
            <a:r>
              <a:rPr lang="en"/>
              <a:t>How do you retrieve an array element at index 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68" name="Google Shape;668;p82"/>
          <p:cNvSpPr txBox="1"/>
          <p:nvPr/>
        </p:nvSpPr>
        <p:spPr>
          <a:xfrm>
            <a:off x="3264400" y="2542750"/>
            <a:ext cx="5331000" cy="1295400"/>
          </a:xfrm>
          <a:prstGeom prst="rect">
            <a:avLst/>
          </a:prstGeom>
          <a:noFill/>
          <a:ln>
            <a:noFill/>
          </a:ln>
        </p:spPr>
        <p:txBody>
          <a:bodyPr spcFirstLastPara="1" wrap="square" lIns="91425" tIns="91425" rIns="91425" bIns="91425" anchor="t" anchorCtr="0">
            <a:noAutofit/>
          </a:bodyPr>
          <a:lstStyle/>
          <a:p>
            <a:pPr lvl="0" algn="ctr"/>
            <a:r>
              <a:rPr lang="zh-CN" altLang="en-US" sz="2200" dirty="0">
                <a:latin typeface="Helvetica Neue"/>
                <a:ea typeface="Helvetica Neue"/>
                <a:cs typeface="Helvetica Neue"/>
                <a:sym typeface="Helvetica Neue"/>
              </a:rPr>
              <a:t>编码人员将</a:t>
            </a:r>
            <a:r>
              <a:rPr lang="en-US" altLang="zh-CN" sz="2200" dirty="0">
                <a:latin typeface="Helvetica Neue"/>
                <a:ea typeface="Helvetica Neue"/>
                <a:cs typeface="Helvetica Neue"/>
                <a:sym typeface="Helvetica Neue"/>
              </a:rPr>
              <a:t>……</a:t>
            </a:r>
          </a:p>
          <a:p>
            <a:pPr lvl="0" algn="ctr"/>
            <a:r>
              <a:rPr lang="zh-CN" altLang="en-US" sz="2200" dirty="0">
                <a:latin typeface="Helvetica Neue"/>
                <a:ea typeface="Helvetica Neue"/>
                <a:cs typeface="Helvetica Neue"/>
                <a:sym typeface="Helvetica Neue"/>
              </a:rPr>
              <a:t>创建一个数组，并使用索引检索数组元素。</a:t>
            </a:r>
            <a:endParaRPr sz="2200" dirty="0">
              <a:latin typeface="Helvetica Neue"/>
              <a:ea typeface="Helvetica Neue"/>
              <a:cs typeface="Helvetica Neue"/>
              <a:sym typeface="Helvetica Neue"/>
            </a:endParaRPr>
          </a:p>
        </p:txBody>
      </p:sp>
      <p:pic>
        <p:nvPicPr>
          <p:cNvPr id="669" name="Google Shape;669;p82"/>
          <p:cNvPicPr preferRelativeResize="0"/>
          <p:nvPr/>
        </p:nvPicPr>
        <p:blipFill>
          <a:blip r:embed="rId3">
            <a:alphaModFix/>
          </a:blip>
          <a:stretch>
            <a:fillRect/>
          </a:stretch>
        </p:blipFill>
        <p:spPr>
          <a:xfrm>
            <a:off x="5310138" y="1254525"/>
            <a:ext cx="1230325" cy="123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1"/>
        <p:cNvGrpSpPr/>
        <p:nvPr/>
      </p:nvGrpSpPr>
      <p:grpSpPr>
        <a:xfrm>
          <a:off x="0" y="0"/>
          <a:ext cx="0" cy="0"/>
          <a:chOff x="0" y="0"/>
          <a:chExt cx="0" cy="0"/>
        </a:xfrm>
      </p:grpSpPr>
      <p:sp>
        <p:nvSpPr>
          <p:cNvPr id="682" name="Google Shape;682;p84"/>
          <p:cNvSpPr txBox="1">
            <a:spLocks noGrp="1"/>
          </p:cNvSpPr>
          <p:nvPr>
            <p:ph type="body" idx="1"/>
          </p:nvPr>
        </p:nvSpPr>
        <p:spPr>
          <a:xfrm>
            <a:off x="3746250" y="1954050"/>
            <a:ext cx="4358100" cy="1103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200" dirty="0">
                <a:solidFill>
                  <a:srgbClr val="000000"/>
                </a:solidFill>
                <a:latin typeface="Consolas"/>
                <a:ea typeface="Consolas"/>
                <a:cs typeface="Consolas"/>
                <a:sym typeface="Consolas"/>
              </a:rPr>
              <a:t>let classes = [0"Algebra", 1"Biology", 2"Code Nation", "History", "Spanish"];</a:t>
            </a:r>
            <a:endParaRPr sz="2500" dirty="0">
              <a:solidFill>
                <a:schemeClr val="dk1"/>
              </a:solidFill>
              <a:latin typeface="Consolas"/>
              <a:ea typeface="Consolas"/>
              <a:cs typeface="Consolas"/>
              <a:sym typeface="Consolas"/>
            </a:endParaRPr>
          </a:p>
        </p:txBody>
      </p:sp>
      <p:sp>
        <p:nvSpPr>
          <p:cNvPr id="683" name="Google Shape;683;p84"/>
          <p:cNvSpPr txBox="1"/>
          <p:nvPr/>
        </p:nvSpPr>
        <p:spPr>
          <a:xfrm>
            <a:off x="3518250" y="3193775"/>
            <a:ext cx="4814100" cy="1262100"/>
          </a:xfrm>
          <a:prstGeom prst="rect">
            <a:avLst/>
          </a:prstGeom>
          <a:solidFill>
            <a:srgbClr val="FEE975"/>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Consolas"/>
              <a:buAutoNum type="alphaLcParenR"/>
            </a:pPr>
            <a:r>
              <a:rPr lang="en" sz="1600" dirty="0">
                <a:latin typeface="Consolas"/>
                <a:ea typeface="Consolas"/>
                <a:cs typeface="Consolas"/>
                <a:sym typeface="Consolas"/>
              </a:rPr>
              <a:t>let </a:t>
            </a:r>
            <a:r>
              <a:rPr lang="en" sz="1600" dirty="0" err="1">
                <a:latin typeface="Consolas"/>
                <a:ea typeface="Consolas"/>
                <a:cs typeface="Consolas"/>
                <a:sym typeface="Consolas"/>
              </a:rPr>
              <a:t>favoriteClass</a:t>
            </a:r>
            <a:r>
              <a:rPr lang="en" sz="1600" dirty="0">
                <a:latin typeface="Consolas"/>
                <a:ea typeface="Consolas"/>
                <a:cs typeface="Consolas"/>
                <a:sym typeface="Consolas"/>
              </a:rPr>
              <a:t> = classes[3];</a:t>
            </a:r>
            <a:endParaRPr sz="1600" dirty="0">
              <a:latin typeface="Consolas"/>
              <a:ea typeface="Consolas"/>
              <a:cs typeface="Consolas"/>
              <a:sym typeface="Consolas"/>
            </a:endParaRPr>
          </a:p>
          <a:p>
            <a:pPr marL="457200" lvl="0" indent="-330200" algn="l" rtl="0">
              <a:lnSpc>
                <a:spcPct val="115000"/>
              </a:lnSpc>
              <a:spcBef>
                <a:spcPts val="0"/>
              </a:spcBef>
              <a:spcAft>
                <a:spcPts val="0"/>
              </a:spcAft>
              <a:buSzPts val="1600"/>
              <a:buFont typeface="Consolas"/>
              <a:buAutoNum type="alphaLcParenR"/>
            </a:pPr>
            <a:r>
              <a:rPr lang="en" sz="1600" dirty="0">
                <a:latin typeface="Consolas"/>
                <a:ea typeface="Consolas"/>
                <a:cs typeface="Consolas"/>
                <a:sym typeface="Consolas"/>
              </a:rPr>
              <a:t>let </a:t>
            </a:r>
            <a:r>
              <a:rPr lang="en" sz="1600" dirty="0" err="1">
                <a:latin typeface="Consolas"/>
                <a:ea typeface="Consolas"/>
                <a:cs typeface="Consolas"/>
                <a:sym typeface="Consolas"/>
              </a:rPr>
              <a:t>favoriteClass</a:t>
            </a:r>
            <a:r>
              <a:rPr lang="en" sz="1600" dirty="0">
                <a:latin typeface="Consolas"/>
                <a:ea typeface="Consolas"/>
                <a:cs typeface="Consolas"/>
                <a:sym typeface="Consolas"/>
              </a:rPr>
              <a:t> = "Code Nation";</a:t>
            </a:r>
            <a:endParaRPr sz="1600" dirty="0">
              <a:latin typeface="Consolas"/>
              <a:ea typeface="Consolas"/>
              <a:cs typeface="Consolas"/>
              <a:sym typeface="Consolas"/>
            </a:endParaRPr>
          </a:p>
          <a:p>
            <a:pPr marL="457200" lvl="0" indent="-330200" algn="l" rtl="0">
              <a:lnSpc>
                <a:spcPct val="115000"/>
              </a:lnSpc>
              <a:spcBef>
                <a:spcPts val="0"/>
              </a:spcBef>
              <a:spcAft>
                <a:spcPts val="0"/>
              </a:spcAft>
              <a:buSzPts val="1600"/>
              <a:buFont typeface="Consolas"/>
              <a:buAutoNum type="alphaLcParenR"/>
            </a:pPr>
            <a:r>
              <a:rPr lang="en" sz="1600" dirty="0">
                <a:latin typeface="Consolas"/>
                <a:ea typeface="Consolas"/>
                <a:cs typeface="Consolas"/>
                <a:sym typeface="Consolas"/>
              </a:rPr>
              <a:t>let </a:t>
            </a:r>
            <a:r>
              <a:rPr lang="en" sz="1600" dirty="0" err="1">
                <a:latin typeface="Consolas"/>
                <a:ea typeface="Consolas"/>
                <a:cs typeface="Consolas"/>
                <a:sym typeface="Consolas"/>
              </a:rPr>
              <a:t>CodeNation</a:t>
            </a:r>
            <a:r>
              <a:rPr lang="en" sz="1600" dirty="0">
                <a:latin typeface="Consolas"/>
                <a:ea typeface="Consolas"/>
                <a:cs typeface="Consolas"/>
                <a:sym typeface="Consolas"/>
              </a:rPr>
              <a:t> = "Code Nation";</a:t>
            </a:r>
            <a:endParaRPr sz="1600" dirty="0">
              <a:latin typeface="Consolas"/>
              <a:ea typeface="Consolas"/>
              <a:cs typeface="Consolas"/>
              <a:sym typeface="Consolas"/>
            </a:endParaRPr>
          </a:p>
          <a:p>
            <a:pPr marL="457200" lvl="0" indent="-330200" algn="l" rtl="0">
              <a:lnSpc>
                <a:spcPct val="115000"/>
              </a:lnSpc>
              <a:spcBef>
                <a:spcPts val="0"/>
              </a:spcBef>
              <a:spcAft>
                <a:spcPts val="0"/>
              </a:spcAft>
              <a:buSzPts val="1600"/>
              <a:buFont typeface="Consolas"/>
              <a:buAutoNum type="alphaLcParenR"/>
            </a:pPr>
            <a:r>
              <a:rPr lang="en" sz="1600" dirty="0">
                <a:solidFill>
                  <a:schemeClr val="dk1"/>
                </a:solidFill>
                <a:latin typeface="Consolas"/>
                <a:ea typeface="Consolas"/>
                <a:cs typeface="Consolas"/>
                <a:sym typeface="Consolas"/>
              </a:rPr>
              <a:t>let </a:t>
            </a:r>
            <a:r>
              <a:rPr lang="en" sz="1600" dirty="0" err="1">
                <a:solidFill>
                  <a:schemeClr val="dk1"/>
                </a:solidFill>
                <a:latin typeface="Consolas"/>
                <a:ea typeface="Consolas"/>
                <a:cs typeface="Consolas"/>
                <a:sym typeface="Consolas"/>
              </a:rPr>
              <a:t>favoriteClass</a:t>
            </a:r>
            <a:r>
              <a:rPr lang="en" sz="1600" dirty="0">
                <a:solidFill>
                  <a:schemeClr val="dk1"/>
                </a:solidFill>
                <a:latin typeface="Consolas"/>
                <a:ea typeface="Consolas"/>
                <a:cs typeface="Consolas"/>
                <a:sym typeface="Consolas"/>
              </a:rPr>
              <a:t> = classes[2];</a:t>
            </a:r>
            <a:endParaRPr sz="1600" dirty="0">
              <a:latin typeface="Consolas"/>
              <a:ea typeface="Consolas"/>
              <a:cs typeface="Consolas"/>
              <a:sym typeface="Consolas"/>
            </a:endParaRPr>
          </a:p>
        </p:txBody>
      </p:sp>
      <p:sp>
        <p:nvSpPr>
          <p:cNvPr id="684" name="Google Shape;684;p84"/>
          <p:cNvSpPr txBox="1">
            <a:spLocks noGrp="1"/>
          </p:cNvSpPr>
          <p:nvPr>
            <p:ph type="body" idx="1"/>
          </p:nvPr>
        </p:nvSpPr>
        <p:spPr>
          <a:xfrm>
            <a:off x="3263400" y="335725"/>
            <a:ext cx="5323800" cy="1482000"/>
          </a:xfrm>
          <a:prstGeom prst="rect">
            <a:avLst/>
          </a:prstGeom>
          <a:ln>
            <a:noFill/>
          </a:ln>
        </p:spPr>
        <p:txBody>
          <a:bodyPr spcFirstLastPara="1" wrap="square" lIns="91425" tIns="91425" rIns="91425" bIns="91425" anchor="t" anchorCtr="0">
            <a:noAutofit/>
          </a:bodyPr>
          <a:lstStyle/>
          <a:p>
            <a:pPr marL="0" lvl="0" indent="0">
              <a:lnSpc>
                <a:spcPct val="93000"/>
              </a:lnSpc>
              <a:buNone/>
            </a:pPr>
            <a:r>
              <a:rPr lang="zh-CN" altLang="en-US" sz="2300" dirty="0">
                <a:solidFill>
                  <a:schemeClr val="dk1"/>
                </a:solidFill>
              </a:rPr>
              <a:t>给定数组，以下哪一项将找到元素“ </a:t>
            </a:r>
            <a:r>
              <a:rPr lang="en-US" sz="2300" dirty="0">
                <a:solidFill>
                  <a:schemeClr val="dk1"/>
                </a:solidFill>
              </a:rPr>
              <a:t>Code Nation”</a:t>
            </a:r>
            <a:r>
              <a:rPr lang="zh-CN" altLang="en-US" sz="2300" dirty="0">
                <a:solidFill>
                  <a:schemeClr val="dk1"/>
                </a:solidFill>
              </a:rPr>
              <a:t>并将其存储在新变量</a:t>
            </a:r>
            <a:r>
              <a:rPr lang="en-US" sz="2300" dirty="0" err="1">
                <a:solidFill>
                  <a:schemeClr val="dk1"/>
                </a:solidFill>
              </a:rPr>
              <a:t>favoriteClass</a:t>
            </a:r>
            <a:r>
              <a:rPr lang="zh-CN" altLang="en-US" sz="2300" dirty="0">
                <a:solidFill>
                  <a:schemeClr val="dk1"/>
                </a:solidFill>
              </a:rPr>
              <a:t>中 钉钉投票</a:t>
            </a:r>
            <a:endParaRPr sz="2300" dirty="0">
              <a:solidFill>
                <a:schemeClr val="dk1"/>
              </a:solidFill>
            </a:endParaRPr>
          </a:p>
        </p:txBody>
      </p:sp>
      <p:pic>
        <p:nvPicPr>
          <p:cNvPr id="685" name="Google Shape;685;p84"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3"/>
          </p:cNvPr>
          <p:cNvPicPr preferRelativeResize="0"/>
          <p:nvPr/>
        </p:nvPicPr>
        <p:blipFill>
          <a:blip r:embed="rId4">
            <a:alphaModFix/>
          </a:blip>
          <a:stretch>
            <a:fillRect/>
          </a:stretch>
        </p:blipFill>
        <p:spPr>
          <a:xfrm>
            <a:off x="276264" y="2450700"/>
            <a:ext cx="2190976" cy="1643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8"/>
          <p:cNvSpPr txBox="1">
            <a:spLocks noGrp="1"/>
          </p:cNvSpPr>
          <p:nvPr>
            <p:ph type="body" idx="1"/>
          </p:nvPr>
        </p:nvSpPr>
        <p:spPr>
          <a:xfrm>
            <a:off x="2953500" y="356525"/>
            <a:ext cx="5961900" cy="10425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zh-CN" altLang="en-US" dirty="0"/>
              <a:t>阅读下面的代码。遵循第一个图像的模式，编写</a:t>
            </a:r>
            <a:r>
              <a:rPr lang="en-US" dirty="0"/>
              <a:t>JavaScript，</a:t>
            </a:r>
            <a:r>
              <a:rPr lang="zh-CN" altLang="en-US" dirty="0"/>
              <a:t>该</a:t>
            </a:r>
            <a:r>
              <a:rPr lang="en-US" dirty="0"/>
              <a:t>JavaScript</a:t>
            </a:r>
            <a:r>
              <a:rPr lang="zh-CN" altLang="en-US" dirty="0"/>
              <a:t>将把照片数组中的其余图像附加到页面上。</a:t>
            </a:r>
            <a:endParaRPr sz="2600" dirty="0">
              <a:solidFill>
                <a:srgbClr val="000000"/>
              </a:solidFill>
              <a:latin typeface="Consolas"/>
              <a:ea typeface="Consolas"/>
              <a:cs typeface="Consolas"/>
              <a:sym typeface="Consolas"/>
            </a:endParaRPr>
          </a:p>
        </p:txBody>
      </p:sp>
      <p:sp>
        <p:nvSpPr>
          <p:cNvPr id="438" name="Google Shape;438;p58"/>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Paper</a:t>
            </a:r>
            <a:endParaRPr sz="1800" b="1">
              <a:latin typeface="Helvetica Neue"/>
              <a:ea typeface="Helvetica Neue"/>
              <a:cs typeface="Helvetica Neue"/>
              <a:sym typeface="Helvetica Neue"/>
            </a:endParaRPr>
          </a:p>
        </p:txBody>
      </p:sp>
      <p:pic>
        <p:nvPicPr>
          <p:cNvPr id="439" name="Google Shape;439;p58"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3"/>
          </p:cNvPr>
          <p:cNvPicPr preferRelativeResize="0"/>
          <p:nvPr/>
        </p:nvPicPr>
        <p:blipFill>
          <a:blip r:embed="rId4">
            <a:alphaModFix/>
          </a:blip>
          <a:stretch>
            <a:fillRect/>
          </a:stretch>
        </p:blipFill>
        <p:spPr>
          <a:xfrm>
            <a:off x="276264" y="2450700"/>
            <a:ext cx="2190976" cy="1643250"/>
          </a:xfrm>
          <a:prstGeom prst="rect">
            <a:avLst/>
          </a:prstGeom>
          <a:noFill/>
          <a:ln>
            <a:noFill/>
          </a:ln>
        </p:spPr>
      </p:pic>
      <p:pic>
        <p:nvPicPr>
          <p:cNvPr id="440" name="Google Shape;440;p58"/>
          <p:cNvPicPr preferRelativeResize="0"/>
          <p:nvPr/>
        </p:nvPicPr>
        <p:blipFill rotWithShape="1">
          <a:blip r:embed="rId5">
            <a:alphaModFix/>
          </a:blip>
          <a:srcRect l="561" r="7408"/>
          <a:stretch/>
        </p:blipFill>
        <p:spPr>
          <a:xfrm>
            <a:off x="3030275" y="1399025"/>
            <a:ext cx="5790050" cy="3161700"/>
          </a:xfrm>
          <a:prstGeom prst="rect">
            <a:avLst/>
          </a:prstGeom>
          <a:noFill/>
          <a:ln>
            <a:noFill/>
          </a:ln>
        </p:spPr>
      </p:pic>
    </p:spTree>
    <p:extLst>
      <p:ext uri="{BB962C8B-B14F-4D97-AF65-F5344CB8AC3E}">
        <p14:creationId xmlns:p14="http://schemas.microsoft.com/office/powerpoint/2010/main" val="198370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txBox="1">
            <a:spLocks noGrp="1"/>
          </p:cNvSpPr>
          <p:nvPr>
            <p:ph type="body" idx="1"/>
          </p:nvPr>
        </p:nvSpPr>
        <p:spPr>
          <a:xfrm>
            <a:off x="3183718" y="1171247"/>
            <a:ext cx="5331000" cy="3088200"/>
          </a:xfrm>
          <a:prstGeom prst="rect">
            <a:avLst/>
          </a:prstGeom>
        </p:spPr>
        <p:txBody>
          <a:bodyPr spcFirstLastPara="1" wrap="square" lIns="91425" tIns="91425" rIns="91425" bIns="91425" anchor="t" anchorCtr="0">
            <a:noAutofit/>
          </a:bodyPr>
          <a:lstStyle/>
          <a:p>
            <a:pPr marL="0" lvl="0" indent="0">
              <a:lnSpc>
                <a:spcPct val="93000"/>
              </a:lnSpc>
              <a:buClr>
                <a:schemeClr val="dk1"/>
              </a:buClr>
              <a:buSzPts val="1100"/>
              <a:buNone/>
            </a:pPr>
            <a:endParaRPr lang="en-US" dirty="0">
              <a:solidFill>
                <a:schemeClr val="dk1"/>
              </a:solidFill>
            </a:endParaRPr>
          </a:p>
          <a:p>
            <a:pPr marL="0" lvl="0" indent="0">
              <a:lnSpc>
                <a:spcPct val="93000"/>
              </a:lnSpc>
              <a:buClr>
                <a:schemeClr val="dk1"/>
              </a:buClr>
              <a:buSzPts val="1100"/>
              <a:buNone/>
            </a:pPr>
            <a:r>
              <a:rPr lang="zh-CN" altLang="en-US" dirty="0">
                <a:solidFill>
                  <a:schemeClr val="dk1"/>
                </a:solidFill>
              </a:rPr>
              <a:t>类似第一张图像的方法，将照片数组中的其余图像附加到页面上。</a:t>
            </a:r>
            <a:endParaRPr dirty="0"/>
          </a:p>
        </p:txBody>
      </p:sp>
      <p:sp>
        <p:nvSpPr>
          <p:cNvPr id="446" name="Google Shape;446;p59"/>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Computer</a:t>
            </a:r>
            <a:endParaRPr sz="1800" b="1">
              <a:latin typeface="Helvetica Neue"/>
              <a:ea typeface="Helvetica Neue"/>
              <a:cs typeface="Helvetica Neue"/>
              <a:sym typeface="Helvetica Neue"/>
            </a:endParaRPr>
          </a:p>
        </p:txBody>
      </p:sp>
      <p:pic>
        <p:nvPicPr>
          <p:cNvPr id="447" name="Google Shape;447;p59"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3"/>
          </p:cNvPr>
          <p:cNvPicPr preferRelativeResize="0"/>
          <p:nvPr/>
        </p:nvPicPr>
        <p:blipFill>
          <a:blip r:embed="rId4">
            <a:alphaModFix/>
          </a:blip>
          <a:stretch>
            <a:fillRect/>
          </a:stretch>
        </p:blipFill>
        <p:spPr>
          <a:xfrm>
            <a:off x="276264" y="2450700"/>
            <a:ext cx="2190976" cy="1643250"/>
          </a:xfrm>
          <a:prstGeom prst="rect">
            <a:avLst/>
          </a:prstGeom>
          <a:noFill/>
          <a:ln>
            <a:noFill/>
          </a:ln>
        </p:spPr>
      </p:pic>
    </p:spTree>
    <p:extLst>
      <p:ext uri="{BB962C8B-B14F-4D97-AF65-F5344CB8AC3E}">
        <p14:creationId xmlns:p14="http://schemas.microsoft.com/office/powerpoint/2010/main" val="378166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1"/>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lvl="0">
              <a:buClr>
                <a:srgbClr val="000000"/>
              </a:buClr>
              <a:buSzPts val="1100"/>
            </a:pPr>
            <a:r>
              <a:rPr lang="zh-CN" altLang="en-US" sz="3200" dirty="0"/>
              <a:t>在</a:t>
            </a:r>
            <a:r>
              <a:rPr lang="en-US" sz="3200" dirty="0"/>
              <a:t>JavaScript</a:t>
            </a:r>
            <a:r>
              <a:rPr lang="zh-CN" altLang="en-US" sz="3200" dirty="0"/>
              <a:t>中创建</a:t>
            </a:r>
            <a:r>
              <a:rPr lang="en-US" sz="3200" dirty="0"/>
              <a:t>for</a:t>
            </a:r>
            <a:r>
              <a:rPr lang="zh-CN" altLang="en-US" sz="3200" dirty="0"/>
              <a:t>循环，以便遍历数组。</a:t>
            </a:r>
            <a:endParaRPr dirty="0">
              <a:solidFill>
                <a:srgbClr val="15C2D2"/>
              </a:solidFill>
            </a:endParaRPr>
          </a:p>
        </p:txBody>
      </p:sp>
      <p:sp>
        <p:nvSpPr>
          <p:cNvPr id="459" name="Google Shape;459;p61"/>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Vocabulary: </a:t>
            </a:r>
            <a:r>
              <a:rPr lang="en">
                <a:solidFill>
                  <a:schemeClr val="accent1"/>
                </a:solidFill>
              </a:rPr>
              <a:t>array, for of loop, iterate </a:t>
            </a:r>
            <a:endParaRPr>
              <a:solidFill>
                <a:schemeClr val="accent1"/>
              </a:solidFill>
            </a:endParaRPr>
          </a:p>
          <a:p>
            <a:pPr marL="0" lvl="0" indent="0" algn="ctr" rtl="0">
              <a:spcBef>
                <a:spcPts val="0"/>
              </a:spcBef>
              <a:spcAft>
                <a:spcPts val="0"/>
              </a:spcAft>
              <a:buNone/>
            </a:pPr>
            <a:endParaRPr/>
          </a:p>
        </p:txBody>
      </p:sp>
      <p:pic>
        <p:nvPicPr>
          <p:cNvPr id="460" name="Google Shape;460;p61"/>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168801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dirty="0"/>
              <a:t>F</a:t>
            </a:r>
            <a:r>
              <a:rPr lang="en" dirty="0"/>
              <a:t>or</a:t>
            </a:r>
            <a:r>
              <a:rPr lang="zh-CN" altLang="en" dirty="0"/>
              <a:t>循环</a:t>
            </a:r>
            <a:endParaRPr dirty="0"/>
          </a:p>
        </p:txBody>
      </p:sp>
      <p:sp>
        <p:nvSpPr>
          <p:cNvPr id="466" name="Google Shape;466;p62"/>
          <p:cNvSpPr txBox="1"/>
          <p:nvPr/>
        </p:nvSpPr>
        <p:spPr>
          <a:xfrm>
            <a:off x="532950" y="1288075"/>
            <a:ext cx="4598100" cy="3343500"/>
          </a:xfrm>
          <a:prstGeom prst="rect">
            <a:avLst/>
          </a:prstGeom>
          <a:noFill/>
          <a:ln>
            <a:noFill/>
          </a:ln>
        </p:spPr>
        <p:txBody>
          <a:bodyPr spcFirstLastPara="1" wrap="square" lIns="91425" tIns="91425" rIns="91425" bIns="91425" anchor="t" anchorCtr="0">
            <a:noAutofit/>
          </a:bodyPr>
          <a:lstStyle/>
          <a:p>
            <a:pPr marL="457200" lvl="0" indent="-381000">
              <a:buSzPts val="2400"/>
              <a:buFont typeface="Trebuchet MS"/>
              <a:buChar char="➔"/>
            </a:pPr>
            <a:r>
              <a:rPr lang="en-US" sz="2400" b="1" dirty="0">
                <a:solidFill>
                  <a:schemeClr val="tx1"/>
                </a:solidFill>
                <a:latin typeface="Helvetica Neue"/>
                <a:ea typeface="Helvetica Neue"/>
                <a:cs typeface="Helvetica Neue"/>
                <a:sym typeface="Helvetica Neue"/>
              </a:rPr>
              <a:t>for of</a:t>
            </a:r>
            <a:r>
              <a:rPr lang="zh-CN" altLang="en-US" sz="2400" b="1" dirty="0">
                <a:solidFill>
                  <a:schemeClr val="tx1"/>
                </a:solidFill>
                <a:latin typeface="Helvetica Neue"/>
                <a:ea typeface="Helvetica Neue"/>
                <a:cs typeface="Helvetica Neue"/>
                <a:sym typeface="Helvetica Neue"/>
              </a:rPr>
              <a:t> 循环允许我们遍历数组中的元素，对每个元素执行相同的操作</a:t>
            </a:r>
            <a:endParaRPr lang="en-US" altLang="zh-CN" sz="2400" b="1" dirty="0">
              <a:solidFill>
                <a:schemeClr val="tx1"/>
              </a:solidFill>
              <a:latin typeface="Helvetica Neue"/>
              <a:ea typeface="Helvetica Neue"/>
              <a:cs typeface="Helvetica Neue"/>
              <a:sym typeface="Helvetica Neue"/>
            </a:endParaRPr>
          </a:p>
          <a:p>
            <a:pPr marL="457200" lvl="0" indent="-381000">
              <a:buSzPts val="2400"/>
              <a:buFont typeface="Trebuchet MS"/>
              <a:buChar char="➔"/>
            </a:pPr>
            <a:endParaRPr lang="zh-CN" altLang="en-US" sz="2400" b="1" dirty="0">
              <a:solidFill>
                <a:schemeClr val="tx1"/>
              </a:solidFill>
              <a:latin typeface="Helvetica Neue"/>
              <a:ea typeface="Helvetica Neue"/>
              <a:cs typeface="Helvetica Neue"/>
              <a:sym typeface="Helvetica Neue"/>
            </a:endParaRPr>
          </a:p>
        </p:txBody>
      </p:sp>
      <p:pic>
        <p:nvPicPr>
          <p:cNvPr id="467" name="Google Shape;467;p62"/>
          <p:cNvPicPr preferRelativeResize="0"/>
          <p:nvPr/>
        </p:nvPicPr>
        <p:blipFill>
          <a:blip r:embed="rId3">
            <a:alphaModFix/>
          </a:blip>
          <a:stretch>
            <a:fillRect/>
          </a:stretch>
        </p:blipFill>
        <p:spPr>
          <a:xfrm>
            <a:off x="5575350" y="1211875"/>
            <a:ext cx="2923023" cy="3419700"/>
          </a:xfrm>
          <a:prstGeom prst="rect">
            <a:avLst/>
          </a:prstGeom>
          <a:noFill/>
          <a:ln>
            <a:noFill/>
          </a:ln>
        </p:spPr>
      </p:pic>
      <p:pic>
        <p:nvPicPr>
          <p:cNvPr id="468" name="Google Shape;468;p62"/>
          <p:cNvPicPr preferRelativeResize="0"/>
          <p:nvPr/>
        </p:nvPicPr>
        <p:blipFill>
          <a:blip r:embed="rId4">
            <a:alphaModFix/>
          </a:blip>
          <a:stretch>
            <a:fillRect/>
          </a:stretch>
        </p:blipFill>
        <p:spPr>
          <a:xfrm>
            <a:off x="8346638" y="246498"/>
            <a:ext cx="528825" cy="528803"/>
          </a:xfrm>
          <a:prstGeom prst="rect">
            <a:avLst/>
          </a:prstGeom>
          <a:noFill/>
          <a:ln>
            <a:noFill/>
          </a:ln>
        </p:spPr>
      </p:pic>
    </p:spTree>
    <p:extLst>
      <p:ext uri="{BB962C8B-B14F-4D97-AF65-F5344CB8AC3E}">
        <p14:creationId xmlns:p14="http://schemas.microsoft.com/office/powerpoint/2010/main" val="246902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3"/>
          <p:cNvSpPr txBox="1"/>
          <p:nvPr/>
        </p:nvSpPr>
        <p:spPr>
          <a:xfrm>
            <a:off x="2953500" y="356625"/>
            <a:ext cx="5961900" cy="1282500"/>
          </a:xfrm>
          <a:prstGeom prst="rect">
            <a:avLst/>
          </a:prstGeom>
          <a:noFill/>
          <a:ln>
            <a:noFill/>
          </a:ln>
        </p:spPr>
        <p:txBody>
          <a:bodyPr spcFirstLastPara="1" wrap="square" lIns="91425" tIns="91425" rIns="91425" bIns="91425" anchor="t" anchorCtr="0">
            <a:noAutofit/>
          </a:bodyPr>
          <a:lstStyle/>
          <a:p>
            <a:pPr lvl="0" algn="ctr"/>
            <a:r>
              <a:rPr lang="zh-CN" altLang="en-US" sz="2400" dirty="0">
                <a:latin typeface="Helvetica Neue"/>
                <a:ea typeface="Helvetica Neue"/>
                <a:cs typeface="Helvetica Neue"/>
                <a:sym typeface="Helvetica Neue"/>
              </a:rPr>
              <a:t>您如何看待用于循环和迭代的数组将照片添加到此</a:t>
            </a:r>
            <a:r>
              <a:rPr lang="en-US" sz="2400" dirty="0">
                <a:latin typeface="Helvetica Neue"/>
                <a:ea typeface="Helvetica Neue"/>
                <a:cs typeface="Helvetica Neue"/>
                <a:sym typeface="Helvetica Neue"/>
              </a:rPr>
              <a:t>Instagram</a:t>
            </a:r>
            <a:r>
              <a:rPr lang="zh-CN" altLang="en-US" sz="2400" dirty="0">
                <a:latin typeface="Helvetica Neue"/>
                <a:ea typeface="Helvetica Neue"/>
                <a:cs typeface="Helvetica Neue"/>
                <a:sym typeface="Helvetica Neue"/>
              </a:rPr>
              <a:t>页面？</a:t>
            </a:r>
            <a:endParaRPr sz="2000" dirty="0">
              <a:latin typeface="Helvetica Neue"/>
              <a:ea typeface="Helvetica Neue"/>
              <a:cs typeface="Helvetica Neue"/>
              <a:sym typeface="Helvetica Neue"/>
            </a:endParaRPr>
          </a:p>
        </p:txBody>
      </p:sp>
      <p:pic>
        <p:nvPicPr>
          <p:cNvPr id="474" name="Google Shape;474;p63"/>
          <p:cNvPicPr preferRelativeResize="0"/>
          <p:nvPr/>
        </p:nvPicPr>
        <p:blipFill>
          <a:blip r:embed="rId3">
            <a:alphaModFix/>
          </a:blip>
          <a:stretch>
            <a:fillRect/>
          </a:stretch>
        </p:blipFill>
        <p:spPr>
          <a:xfrm>
            <a:off x="4597256" y="1718625"/>
            <a:ext cx="2656082" cy="3107399"/>
          </a:xfrm>
          <a:prstGeom prst="rect">
            <a:avLst/>
          </a:prstGeom>
          <a:noFill/>
          <a:ln>
            <a:noFill/>
          </a:ln>
        </p:spPr>
      </p:pic>
      <p:pic>
        <p:nvPicPr>
          <p:cNvPr id="475" name="Google Shape;475;p63" descr="An old fashioned 2 minute silent countdown timer. &#10;&#10;This countdown timer was downloaded from Pixabay and is being used under a public domain license. &#10;&#10; CC0 Public Domain&#10;Free for commercial use &#10;No attribution required &#10;&#10;Pixabay timer download link &#10;https://pixabay.com/en/videos/countdown-counter-clock-time-1941/" title="Classic countdown timer  - 2 Minutes  - Silent">
            <a:hlinkClick r:id="rId4"/>
          </p:cNvPr>
          <p:cNvPicPr preferRelativeResize="0"/>
          <p:nvPr/>
        </p:nvPicPr>
        <p:blipFill>
          <a:blip r:embed="rId5">
            <a:alphaModFix/>
          </a:blip>
          <a:stretch>
            <a:fillRect/>
          </a:stretch>
        </p:blipFill>
        <p:spPr>
          <a:xfrm>
            <a:off x="199450" y="2393213"/>
            <a:ext cx="2344300" cy="1758225"/>
          </a:xfrm>
          <a:prstGeom prst="rect">
            <a:avLst/>
          </a:prstGeom>
          <a:noFill/>
          <a:ln>
            <a:noFill/>
          </a:ln>
        </p:spPr>
      </p:pic>
    </p:spTree>
    <p:extLst>
      <p:ext uri="{BB962C8B-B14F-4D97-AF65-F5344CB8AC3E}">
        <p14:creationId xmlns:p14="http://schemas.microsoft.com/office/powerpoint/2010/main" val="5278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5"/>
          <p:cNvSpPr txBox="1"/>
          <p:nvPr/>
        </p:nvSpPr>
        <p:spPr>
          <a:xfrm>
            <a:off x="478088" y="2163963"/>
            <a:ext cx="8517600" cy="108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0000FF"/>
                </a:solidFill>
                <a:latin typeface="Consolas"/>
                <a:ea typeface="Consolas"/>
                <a:cs typeface="Consolas"/>
                <a:sym typeface="Consolas"/>
              </a:rPr>
              <a:t>for </a:t>
            </a:r>
            <a:r>
              <a:rPr lang="en" sz="2200" dirty="0">
                <a:solidFill>
                  <a:schemeClr val="dk1"/>
                </a:solidFill>
                <a:latin typeface="Consolas"/>
                <a:ea typeface="Consolas"/>
                <a:cs typeface="Consolas"/>
                <a:sym typeface="Consolas"/>
              </a:rPr>
              <a:t>(</a:t>
            </a:r>
            <a:r>
              <a:rPr lang="en" sz="2200" dirty="0">
                <a:solidFill>
                  <a:srgbClr val="0000FF"/>
                </a:solidFill>
                <a:latin typeface="Consolas"/>
                <a:ea typeface="Consolas"/>
                <a:cs typeface="Consolas"/>
                <a:sym typeface="Consolas"/>
              </a:rPr>
              <a:t>let </a:t>
            </a:r>
            <a:r>
              <a:rPr lang="zh-CN" altLang="en-US" sz="2200" dirty="0">
                <a:solidFill>
                  <a:srgbClr val="0000FF"/>
                </a:solidFill>
                <a:latin typeface="Consolas"/>
                <a:ea typeface="Consolas"/>
                <a:cs typeface="Consolas"/>
                <a:sym typeface="Consolas"/>
              </a:rPr>
              <a:t>  </a:t>
            </a:r>
            <a:r>
              <a:rPr lang="zh-CN" altLang="en" sz="2200" dirty="0">
                <a:solidFill>
                  <a:srgbClr val="0000FF"/>
                </a:solidFill>
                <a:latin typeface="Consolas"/>
                <a:ea typeface="Consolas"/>
                <a:cs typeface="Consolas"/>
                <a:sym typeface="Consolas"/>
              </a:rPr>
              <a:t>图片</a:t>
            </a:r>
            <a:r>
              <a:rPr lang="en" sz="2200" dirty="0">
                <a:solidFill>
                  <a:schemeClr val="dk1"/>
                </a:solidFill>
                <a:latin typeface="Consolas"/>
                <a:ea typeface="Consolas"/>
                <a:cs typeface="Consolas"/>
                <a:sym typeface="Consolas"/>
              </a:rPr>
              <a:t> </a:t>
            </a:r>
            <a:r>
              <a:rPr lang="zh-CN" altLang="en-US" sz="2200" dirty="0">
                <a:solidFill>
                  <a:schemeClr val="dk1"/>
                </a:solidFill>
                <a:latin typeface="Consolas"/>
                <a:ea typeface="Consolas"/>
                <a:cs typeface="Consolas"/>
                <a:sym typeface="Consolas"/>
              </a:rPr>
              <a:t>  </a:t>
            </a:r>
            <a:r>
              <a:rPr lang="en" sz="2200" dirty="0">
                <a:solidFill>
                  <a:srgbClr val="0000FF"/>
                </a:solidFill>
                <a:latin typeface="Consolas"/>
                <a:ea typeface="Consolas"/>
                <a:cs typeface="Consolas"/>
                <a:sym typeface="Consolas"/>
              </a:rPr>
              <a:t>of </a:t>
            </a:r>
            <a:r>
              <a:rPr lang="zh-CN" altLang="en-US" sz="2200" dirty="0">
                <a:solidFill>
                  <a:srgbClr val="0000FF"/>
                </a:solidFill>
                <a:latin typeface="Consolas"/>
                <a:ea typeface="Consolas"/>
                <a:cs typeface="Consolas"/>
                <a:sym typeface="Consolas"/>
              </a:rPr>
              <a:t> </a:t>
            </a:r>
            <a:r>
              <a:rPr lang="zh-CN" altLang="en" sz="2200" dirty="0">
                <a:solidFill>
                  <a:schemeClr val="dk1"/>
                </a:solidFill>
                <a:latin typeface="Consolas"/>
                <a:ea typeface="Consolas"/>
                <a:cs typeface="Consolas"/>
                <a:sym typeface="Consolas"/>
              </a:rPr>
              <a:t>图片们</a:t>
            </a:r>
            <a:r>
              <a:rPr lang="en" sz="2200" dirty="0">
                <a:solidFill>
                  <a:schemeClr val="dk1"/>
                </a:solidFill>
                <a:latin typeface="Consolas"/>
                <a:ea typeface="Consolas"/>
                <a:cs typeface="Consolas"/>
                <a:sym typeface="Consolas"/>
              </a:rPr>
              <a:t>) {</a:t>
            </a:r>
            <a:endParaRPr sz="22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2200" dirty="0">
                <a:solidFill>
                  <a:schemeClr val="dk1"/>
                </a:solidFill>
                <a:latin typeface="Consolas"/>
                <a:ea typeface="Consolas"/>
                <a:cs typeface="Consolas"/>
                <a:sym typeface="Consolas"/>
              </a:rPr>
              <a:t>$(</a:t>
            </a:r>
            <a:r>
              <a:rPr lang="en" sz="2200" dirty="0">
                <a:solidFill>
                  <a:srgbClr val="38761D"/>
                </a:solidFill>
                <a:latin typeface="Consolas"/>
                <a:ea typeface="Consolas"/>
                <a:cs typeface="Consolas"/>
                <a:sym typeface="Consolas"/>
              </a:rPr>
              <a:t>“body”</a:t>
            </a:r>
            <a:r>
              <a:rPr lang="en" sz="2200" dirty="0">
                <a:solidFill>
                  <a:schemeClr val="dk1"/>
                </a:solidFill>
                <a:latin typeface="Consolas"/>
                <a:ea typeface="Consolas"/>
                <a:cs typeface="Consolas"/>
                <a:sym typeface="Consolas"/>
              </a:rPr>
              <a:t>).append(</a:t>
            </a:r>
            <a:r>
              <a:rPr lang="en" sz="2200" dirty="0">
                <a:solidFill>
                  <a:srgbClr val="38761D"/>
                </a:solidFill>
                <a:latin typeface="Consolas"/>
                <a:ea typeface="Consolas"/>
                <a:cs typeface="Consolas"/>
                <a:sym typeface="Consolas"/>
              </a:rPr>
              <a:t>`&lt;</a:t>
            </a:r>
            <a:r>
              <a:rPr lang="en" sz="2200" dirty="0" err="1">
                <a:solidFill>
                  <a:srgbClr val="38761D"/>
                </a:solidFill>
                <a:latin typeface="Consolas"/>
                <a:ea typeface="Consolas"/>
                <a:cs typeface="Consolas"/>
                <a:sym typeface="Consolas"/>
              </a:rPr>
              <a:t>img</a:t>
            </a:r>
            <a:r>
              <a:rPr lang="en" sz="2200" dirty="0">
                <a:solidFill>
                  <a:srgbClr val="38761D"/>
                </a:solidFill>
                <a:latin typeface="Consolas"/>
                <a:ea typeface="Consolas"/>
                <a:cs typeface="Consolas"/>
                <a:sym typeface="Consolas"/>
              </a:rPr>
              <a:t> </a:t>
            </a:r>
            <a:r>
              <a:rPr lang="en" sz="2200" dirty="0" err="1">
                <a:solidFill>
                  <a:srgbClr val="38761D"/>
                </a:solidFill>
                <a:latin typeface="Consolas"/>
                <a:ea typeface="Consolas"/>
                <a:cs typeface="Consolas"/>
                <a:sym typeface="Consolas"/>
              </a:rPr>
              <a:t>src</a:t>
            </a:r>
            <a:r>
              <a:rPr lang="en" sz="2200" dirty="0">
                <a:solidFill>
                  <a:srgbClr val="38761D"/>
                </a:solidFill>
                <a:latin typeface="Consolas"/>
                <a:ea typeface="Consolas"/>
                <a:cs typeface="Consolas"/>
                <a:sym typeface="Consolas"/>
              </a:rPr>
              <a:t>= </a:t>
            </a:r>
            <a:r>
              <a:rPr lang="en" sz="2200" dirty="0">
                <a:solidFill>
                  <a:schemeClr val="dk1"/>
                </a:solidFill>
                <a:latin typeface="Consolas"/>
                <a:ea typeface="Consolas"/>
                <a:cs typeface="Consolas"/>
                <a:sym typeface="Consolas"/>
              </a:rPr>
              <a:t>${</a:t>
            </a:r>
            <a:r>
              <a:rPr lang="zh-CN" altLang="en" sz="2200" dirty="0">
                <a:solidFill>
                  <a:schemeClr val="dk1"/>
                </a:solidFill>
                <a:highlight>
                  <a:srgbClr val="EFEFEF"/>
                </a:highlight>
                <a:latin typeface="Consolas"/>
                <a:ea typeface="Consolas"/>
                <a:cs typeface="Consolas"/>
                <a:sym typeface="Consolas"/>
              </a:rPr>
              <a:t>图片</a:t>
            </a:r>
            <a:r>
              <a:rPr lang="en" sz="2200" dirty="0">
                <a:solidFill>
                  <a:schemeClr val="dk1"/>
                </a:solidFill>
                <a:latin typeface="Consolas"/>
                <a:ea typeface="Consolas"/>
                <a:cs typeface="Consolas"/>
                <a:sym typeface="Consolas"/>
              </a:rPr>
              <a:t>}</a:t>
            </a:r>
            <a:r>
              <a:rPr lang="en" sz="2200" dirty="0">
                <a:solidFill>
                  <a:srgbClr val="38761D"/>
                </a:solidFill>
                <a:latin typeface="Consolas"/>
                <a:ea typeface="Consolas"/>
                <a:cs typeface="Consolas"/>
                <a:sym typeface="Consolas"/>
              </a:rPr>
              <a:t>&gt;`</a:t>
            </a:r>
            <a:r>
              <a:rPr lang="en" sz="2200" dirty="0">
                <a:solidFill>
                  <a:schemeClr val="dk1"/>
                </a:solidFill>
                <a:latin typeface="Consolas"/>
                <a:ea typeface="Consolas"/>
                <a:cs typeface="Consolas"/>
                <a:sym typeface="Consolas"/>
              </a:rPr>
              <a:t>);</a:t>
            </a:r>
            <a:endParaRPr sz="2200"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None/>
            </a:pPr>
            <a:r>
              <a:rPr lang="en" sz="2200" dirty="0">
                <a:solidFill>
                  <a:schemeClr val="dk1"/>
                </a:solidFill>
                <a:latin typeface="Consolas"/>
                <a:ea typeface="Consolas"/>
                <a:cs typeface="Consolas"/>
                <a:sym typeface="Consolas"/>
              </a:rPr>
              <a:t>}</a:t>
            </a:r>
            <a:endParaRPr sz="2200" dirty="0">
              <a:solidFill>
                <a:schemeClr val="dk1"/>
              </a:solidFill>
            </a:endParaRPr>
          </a:p>
        </p:txBody>
      </p:sp>
      <p:cxnSp>
        <p:nvCxnSpPr>
          <p:cNvPr id="488" name="Google Shape;488;p65"/>
          <p:cNvCxnSpPr>
            <a:endCxn id="489" idx="0"/>
          </p:cNvCxnSpPr>
          <p:nvPr/>
        </p:nvCxnSpPr>
        <p:spPr>
          <a:xfrm>
            <a:off x="2676000" y="2536075"/>
            <a:ext cx="2486400" cy="769200"/>
          </a:xfrm>
          <a:prstGeom prst="straightConnector1">
            <a:avLst/>
          </a:prstGeom>
          <a:noFill/>
          <a:ln w="28575" cap="flat" cmpd="sng">
            <a:solidFill>
              <a:srgbClr val="0080FF"/>
            </a:solidFill>
            <a:prstDash val="solid"/>
            <a:round/>
            <a:headEnd type="none" w="med" len="med"/>
            <a:tailEnd type="none" w="med" len="med"/>
          </a:ln>
        </p:spPr>
      </p:cxnSp>
      <p:sp>
        <p:nvSpPr>
          <p:cNvPr id="490" name="Google Shape;490;p6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for of loop components	  </a:t>
            </a:r>
            <a:endParaRPr/>
          </a:p>
        </p:txBody>
      </p:sp>
      <p:sp>
        <p:nvSpPr>
          <p:cNvPr id="491" name="Google Shape;491;p65"/>
          <p:cNvSpPr txBox="1"/>
          <p:nvPr/>
        </p:nvSpPr>
        <p:spPr>
          <a:xfrm>
            <a:off x="230550" y="3878075"/>
            <a:ext cx="8682900" cy="748800"/>
          </a:xfrm>
          <a:prstGeom prst="rect">
            <a:avLst/>
          </a:prstGeom>
          <a:noFill/>
          <a:ln>
            <a:noFill/>
          </a:ln>
        </p:spPr>
        <p:txBody>
          <a:bodyPr spcFirstLastPara="1" wrap="square" lIns="91425" tIns="91425" rIns="91425" bIns="91425" anchor="t" anchorCtr="0">
            <a:noAutofit/>
          </a:bodyPr>
          <a:lstStyle/>
          <a:p>
            <a:pPr lvl="0" algn="ctr"/>
            <a:r>
              <a:rPr lang="zh-CN" altLang="en-US" sz="2100" dirty="0">
                <a:latin typeface="Helvetica Neue"/>
                <a:ea typeface="Helvetica Neue"/>
                <a:cs typeface="Helvetica Neue"/>
                <a:sym typeface="Helvetica Neue"/>
              </a:rPr>
              <a:t>每次从数组中选择元素时，我们要执行的代码都在</a:t>
            </a:r>
            <a:r>
              <a:rPr lang="en-US" altLang="zh-CN" sz="2100" dirty="0">
                <a:latin typeface="Helvetica Neue"/>
                <a:ea typeface="Helvetica Neue"/>
                <a:cs typeface="Helvetica Neue"/>
                <a:sym typeface="Helvetica Neue"/>
              </a:rPr>
              <a:t>{}</a:t>
            </a:r>
            <a:r>
              <a:rPr lang="zh-CN" altLang="en-US" sz="2100" dirty="0">
                <a:latin typeface="Helvetica Neue"/>
                <a:ea typeface="Helvetica Neue"/>
                <a:cs typeface="Helvetica Neue"/>
                <a:sym typeface="Helvetica Neue"/>
              </a:rPr>
              <a:t>内</a:t>
            </a:r>
            <a:endParaRPr sz="2100" dirty="0">
              <a:latin typeface="Helvetica Neue"/>
              <a:ea typeface="Helvetica Neue"/>
              <a:cs typeface="Helvetica Neue"/>
              <a:sym typeface="Helvetica Neue"/>
            </a:endParaRPr>
          </a:p>
        </p:txBody>
      </p:sp>
      <p:sp>
        <p:nvSpPr>
          <p:cNvPr id="492" name="Google Shape;492;p65"/>
          <p:cNvSpPr txBox="1"/>
          <p:nvPr/>
        </p:nvSpPr>
        <p:spPr>
          <a:xfrm>
            <a:off x="384163" y="1243750"/>
            <a:ext cx="24432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dirty="0">
                <a:solidFill>
                  <a:schemeClr val="accent1"/>
                </a:solidFill>
                <a:latin typeface="Helvetica Neue"/>
                <a:ea typeface="Helvetica Neue"/>
                <a:cs typeface="Helvetica Neue"/>
                <a:sym typeface="Helvetica Neue"/>
              </a:rPr>
              <a:t>for </a:t>
            </a:r>
            <a:r>
              <a:rPr lang="zh-CN" altLang="en" sz="2400" b="1" u="sng" dirty="0">
                <a:solidFill>
                  <a:schemeClr val="accent1"/>
                </a:solidFill>
                <a:latin typeface="Helvetica Neue"/>
                <a:ea typeface="Helvetica Neue"/>
                <a:cs typeface="Helvetica Neue"/>
                <a:sym typeface="Helvetica Neue"/>
              </a:rPr>
              <a:t>关键字</a:t>
            </a:r>
            <a:endParaRPr sz="2400" b="1" u="sng" dirty="0">
              <a:solidFill>
                <a:schemeClr val="accent1"/>
              </a:solidFill>
              <a:latin typeface="Helvetica Neue"/>
              <a:ea typeface="Helvetica Neue"/>
              <a:cs typeface="Helvetica Neue"/>
              <a:sym typeface="Helvetica Neue"/>
            </a:endParaRPr>
          </a:p>
        </p:txBody>
      </p:sp>
      <p:sp>
        <p:nvSpPr>
          <p:cNvPr id="493" name="Google Shape;493;p65"/>
          <p:cNvSpPr txBox="1"/>
          <p:nvPr/>
        </p:nvSpPr>
        <p:spPr>
          <a:xfrm>
            <a:off x="4460138" y="1237963"/>
            <a:ext cx="18510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b="1" u="sng" dirty="0">
                <a:solidFill>
                  <a:schemeClr val="accent1"/>
                </a:solidFill>
                <a:latin typeface="Helvetica Neue"/>
                <a:ea typeface="Helvetica Neue"/>
                <a:cs typeface="Helvetica Neue"/>
                <a:sym typeface="Helvetica Neue"/>
              </a:rPr>
              <a:t>数组</a:t>
            </a:r>
            <a:r>
              <a:rPr lang="zh-CN" altLang="en-US" sz="2400" b="1" u="sng" dirty="0">
                <a:solidFill>
                  <a:schemeClr val="accent1"/>
                </a:solidFill>
                <a:latin typeface="Helvetica Neue"/>
                <a:ea typeface="Helvetica Neue"/>
                <a:cs typeface="Helvetica Neue"/>
                <a:sym typeface="Helvetica Neue"/>
              </a:rPr>
              <a:t>名</a:t>
            </a:r>
            <a:endParaRPr sz="2400" b="1" u="sng" dirty="0">
              <a:solidFill>
                <a:schemeClr val="accent1"/>
              </a:solidFill>
              <a:latin typeface="Helvetica Neue"/>
              <a:ea typeface="Helvetica Neue"/>
              <a:cs typeface="Helvetica Neue"/>
              <a:sym typeface="Helvetica Neue"/>
            </a:endParaRPr>
          </a:p>
        </p:txBody>
      </p:sp>
      <p:cxnSp>
        <p:nvCxnSpPr>
          <p:cNvPr id="494" name="Google Shape;494;p65"/>
          <p:cNvCxnSpPr/>
          <p:nvPr/>
        </p:nvCxnSpPr>
        <p:spPr>
          <a:xfrm flipH="1">
            <a:off x="4843938" y="1826075"/>
            <a:ext cx="246000" cy="342600"/>
          </a:xfrm>
          <a:prstGeom prst="straightConnector1">
            <a:avLst/>
          </a:prstGeom>
          <a:noFill/>
          <a:ln w="19050" cap="flat" cmpd="sng">
            <a:solidFill>
              <a:schemeClr val="dk2"/>
            </a:solidFill>
            <a:prstDash val="solid"/>
            <a:round/>
            <a:headEnd type="none" w="med" len="med"/>
            <a:tailEnd type="triangle" w="med" len="med"/>
          </a:ln>
        </p:spPr>
      </p:cxnSp>
      <p:sp>
        <p:nvSpPr>
          <p:cNvPr id="495" name="Google Shape;495;p65"/>
          <p:cNvSpPr txBox="1"/>
          <p:nvPr/>
        </p:nvSpPr>
        <p:spPr>
          <a:xfrm>
            <a:off x="4037088" y="3245163"/>
            <a:ext cx="22506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b="1" u="sng" dirty="0">
                <a:solidFill>
                  <a:srgbClr val="FFAA7B"/>
                </a:solidFill>
                <a:latin typeface="Helvetica Neue"/>
                <a:ea typeface="Helvetica Neue"/>
                <a:cs typeface="Helvetica Neue"/>
                <a:sym typeface="Helvetica Neue"/>
              </a:rPr>
              <a:t>数组</a:t>
            </a:r>
            <a:r>
              <a:rPr lang="zh-CN" altLang="en-US" sz="2400" b="1" u="sng" dirty="0">
                <a:solidFill>
                  <a:srgbClr val="FFAA7B"/>
                </a:solidFill>
                <a:latin typeface="Helvetica Neue"/>
                <a:ea typeface="Helvetica Neue"/>
                <a:cs typeface="Helvetica Neue"/>
                <a:sym typeface="Helvetica Neue"/>
              </a:rPr>
              <a:t>元素</a:t>
            </a:r>
            <a:endParaRPr sz="2400" b="1" u="sng" dirty="0">
              <a:solidFill>
                <a:srgbClr val="FFAA7B"/>
              </a:solidFill>
              <a:latin typeface="Helvetica Neue"/>
              <a:ea typeface="Helvetica Neue"/>
              <a:cs typeface="Helvetica Neue"/>
              <a:sym typeface="Helvetica Neue"/>
            </a:endParaRPr>
          </a:p>
        </p:txBody>
      </p:sp>
      <p:sp>
        <p:nvSpPr>
          <p:cNvPr id="496" name="Google Shape;496;p65"/>
          <p:cNvSpPr/>
          <p:nvPr/>
        </p:nvSpPr>
        <p:spPr>
          <a:xfrm>
            <a:off x="421475" y="1243750"/>
            <a:ext cx="2250600" cy="512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latin typeface="Consolas"/>
              <a:ea typeface="Consolas"/>
              <a:cs typeface="Consolas"/>
              <a:sym typeface="Consolas"/>
            </a:endParaRPr>
          </a:p>
        </p:txBody>
      </p:sp>
      <p:sp>
        <p:nvSpPr>
          <p:cNvPr id="497" name="Google Shape;497;p65"/>
          <p:cNvSpPr/>
          <p:nvPr/>
        </p:nvSpPr>
        <p:spPr>
          <a:xfrm>
            <a:off x="478100" y="2168675"/>
            <a:ext cx="6609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cxnSp>
        <p:nvCxnSpPr>
          <p:cNvPr id="498" name="Google Shape;498;p65"/>
          <p:cNvCxnSpPr>
            <a:endCxn id="497" idx="0"/>
          </p:cNvCxnSpPr>
          <p:nvPr/>
        </p:nvCxnSpPr>
        <p:spPr>
          <a:xfrm flipH="1">
            <a:off x="808550" y="1778075"/>
            <a:ext cx="3900" cy="390600"/>
          </a:xfrm>
          <a:prstGeom prst="straightConnector1">
            <a:avLst/>
          </a:prstGeom>
          <a:noFill/>
          <a:ln w="28575" cap="flat" cmpd="sng">
            <a:solidFill>
              <a:srgbClr val="0080FF"/>
            </a:solidFill>
            <a:prstDash val="solid"/>
            <a:round/>
            <a:headEnd type="none" w="med" len="med"/>
            <a:tailEnd type="none" w="med" len="med"/>
          </a:ln>
        </p:spPr>
      </p:cxnSp>
      <p:sp>
        <p:nvSpPr>
          <p:cNvPr id="499" name="Google Shape;499;p65"/>
          <p:cNvSpPr/>
          <p:nvPr/>
        </p:nvSpPr>
        <p:spPr>
          <a:xfrm>
            <a:off x="4460150" y="1249525"/>
            <a:ext cx="1851000" cy="512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latin typeface="Consolas"/>
              <a:ea typeface="Consolas"/>
              <a:cs typeface="Consolas"/>
              <a:sym typeface="Consolas"/>
            </a:endParaRPr>
          </a:p>
        </p:txBody>
      </p:sp>
      <p:sp>
        <p:nvSpPr>
          <p:cNvPr id="500" name="Google Shape;500;p65"/>
          <p:cNvSpPr/>
          <p:nvPr/>
        </p:nvSpPr>
        <p:spPr>
          <a:xfrm>
            <a:off x="3609625" y="2168675"/>
            <a:ext cx="14391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cxnSp>
        <p:nvCxnSpPr>
          <p:cNvPr id="501" name="Google Shape;501;p65"/>
          <p:cNvCxnSpPr/>
          <p:nvPr/>
        </p:nvCxnSpPr>
        <p:spPr>
          <a:xfrm flipH="1">
            <a:off x="4734950" y="1790475"/>
            <a:ext cx="3900" cy="390600"/>
          </a:xfrm>
          <a:prstGeom prst="straightConnector1">
            <a:avLst/>
          </a:prstGeom>
          <a:noFill/>
          <a:ln w="28575" cap="flat" cmpd="sng">
            <a:solidFill>
              <a:srgbClr val="0080FF"/>
            </a:solidFill>
            <a:prstDash val="solid"/>
            <a:round/>
            <a:headEnd type="none" w="med" len="med"/>
            <a:tailEnd type="none" w="med" len="med"/>
          </a:ln>
        </p:spPr>
      </p:cxnSp>
      <p:sp>
        <p:nvSpPr>
          <p:cNvPr id="502" name="Google Shape;502;p65"/>
          <p:cNvSpPr/>
          <p:nvPr/>
        </p:nvSpPr>
        <p:spPr>
          <a:xfrm>
            <a:off x="1875175" y="2155300"/>
            <a:ext cx="12051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03" name="Google Shape;503;p65"/>
          <p:cNvSpPr/>
          <p:nvPr/>
        </p:nvSpPr>
        <p:spPr>
          <a:xfrm>
            <a:off x="5603525" y="2536175"/>
            <a:ext cx="1132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489" name="Google Shape;489;p65"/>
          <p:cNvSpPr/>
          <p:nvPr/>
        </p:nvSpPr>
        <p:spPr>
          <a:xfrm>
            <a:off x="4037100" y="3305275"/>
            <a:ext cx="2250600" cy="512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latin typeface="Consolas"/>
              <a:ea typeface="Consolas"/>
              <a:cs typeface="Consolas"/>
              <a:sym typeface="Consolas"/>
            </a:endParaRPr>
          </a:p>
        </p:txBody>
      </p:sp>
      <p:cxnSp>
        <p:nvCxnSpPr>
          <p:cNvPr id="504" name="Google Shape;504;p65"/>
          <p:cNvCxnSpPr/>
          <p:nvPr/>
        </p:nvCxnSpPr>
        <p:spPr>
          <a:xfrm flipH="1">
            <a:off x="5858000" y="2909175"/>
            <a:ext cx="3900" cy="390600"/>
          </a:xfrm>
          <a:prstGeom prst="straightConnector1">
            <a:avLst/>
          </a:prstGeom>
          <a:noFill/>
          <a:ln w="28575" cap="flat" cmpd="sng">
            <a:solidFill>
              <a:srgbClr val="0080FF"/>
            </a:solidFill>
            <a:prstDash val="solid"/>
            <a:round/>
            <a:headEnd type="none" w="med" len="med"/>
            <a:tailEnd type="none" w="med" len="med"/>
          </a:ln>
        </p:spPr>
      </p:cxnSp>
      <p:pic>
        <p:nvPicPr>
          <p:cNvPr id="505" name="Google Shape;505;p65"/>
          <p:cNvPicPr preferRelativeResize="0"/>
          <p:nvPr/>
        </p:nvPicPr>
        <p:blipFill>
          <a:blip r:embed="rId3">
            <a:alphaModFix/>
          </a:blip>
          <a:stretch>
            <a:fillRect/>
          </a:stretch>
        </p:blipFill>
        <p:spPr>
          <a:xfrm>
            <a:off x="8346638" y="246498"/>
            <a:ext cx="528825" cy="528803"/>
          </a:xfrm>
          <a:prstGeom prst="rect">
            <a:avLst/>
          </a:prstGeom>
          <a:noFill/>
          <a:ln>
            <a:noFill/>
          </a:ln>
        </p:spPr>
      </p:pic>
    </p:spTree>
    <p:extLst>
      <p:ext uri="{BB962C8B-B14F-4D97-AF65-F5344CB8AC3E}">
        <p14:creationId xmlns:p14="http://schemas.microsoft.com/office/powerpoint/2010/main" val="16762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6"/>
          <p:cNvSpPr/>
          <p:nvPr/>
        </p:nvSpPr>
        <p:spPr>
          <a:xfrm>
            <a:off x="539300" y="2944500"/>
            <a:ext cx="5686800" cy="1420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6"/>
          <p:cNvSpPr/>
          <p:nvPr/>
        </p:nvSpPr>
        <p:spPr>
          <a:xfrm>
            <a:off x="539300" y="1503200"/>
            <a:ext cx="8071800" cy="987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for of loop syntax	             </a:t>
            </a:r>
            <a:endParaRPr/>
          </a:p>
        </p:txBody>
      </p:sp>
      <p:sp>
        <p:nvSpPr>
          <p:cNvPr id="513" name="Google Shape;513;p66"/>
          <p:cNvSpPr txBox="1"/>
          <p:nvPr/>
        </p:nvSpPr>
        <p:spPr>
          <a:xfrm>
            <a:off x="578350" y="1488300"/>
            <a:ext cx="7765500" cy="2722200"/>
          </a:xfrm>
          <a:prstGeom prst="rect">
            <a:avLst/>
          </a:prstGeom>
          <a:noFill/>
          <a:ln>
            <a:noFill/>
          </a:ln>
        </p:spPr>
        <p:txBody>
          <a:bodyPr spcFirstLastPara="1" wrap="square" lIns="91425" tIns="91425" rIns="91425" bIns="91425" anchor="t" anchorCtr="0">
            <a:noAutofit/>
          </a:bodyPr>
          <a:lstStyle/>
          <a:p>
            <a:pPr lvl="0">
              <a:lnSpc>
                <a:spcPct val="115000"/>
              </a:lnSpc>
            </a:pPr>
            <a:r>
              <a:rPr lang="en" sz="2000" dirty="0">
                <a:solidFill>
                  <a:srgbClr val="0000FF"/>
                </a:solidFill>
                <a:latin typeface="Consolas"/>
                <a:ea typeface="Consolas"/>
                <a:cs typeface="Consolas"/>
                <a:sym typeface="Consolas"/>
              </a:rPr>
              <a:t>let</a:t>
            </a:r>
            <a:r>
              <a:rPr lang="en" sz="2000" dirty="0">
                <a:latin typeface="Consolas"/>
                <a:ea typeface="Consolas"/>
                <a:cs typeface="Consolas"/>
                <a:sym typeface="Consolas"/>
              </a:rPr>
              <a:t> </a:t>
            </a:r>
            <a:r>
              <a:rPr lang="zh-CN" altLang="en" sz="2000" dirty="0">
                <a:latin typeface="Consolas"/>
                <a:ea typeface="Consolas"/>
                <a:cs typeface="Consolas"/>
                <a:sym typeface="Consolas"/>
              </a:rPr>
              <a:t>数组</a:t>
            </a:r>
            <a:r>
              <a:rPr lang="zh-CN" altLang="en-US" sz="2000" dirty="0">
                <a:latin typeface="Consolas"/>
                <a:ea typeface="Consolas"/>
                <a:cs typeface="Consolas"/>
                <a:sym typeface="Consolas"/>
              </a:rPr>
              <a:t>名</a:t>
            </a:r>
            <a:r>
              <a:rPr lang="en" sz="2000" dirty="0">
                <a:latin typeface="Consolas"/>
                <a:ea typeface="Consolas"/>
                <a:cs typeface="Consolas"/>
                <a:sym typeface="Consolas"/>
              </a:rPr>
              <a:t> = [“</a:t>
            </a:r>
            <a:r>
              <a:rPr lang="zh-CN" altLang="en" sz="2000" dirty="0">
                <a:latin typeface="Consolas"/>
                <a:ea typeface="Consolas"/>
                <a:cs typeface="Consolas"/>
                <a:sym typeface="Consolas"/>
              </a:rPr>
              <a:t>元素</a:t>
            </a:r>
            <a:r>
              <a:rPr lang="en" sz="2000" dirty="0">
                <a:latin typeface="Consolas"/>
                <a:ea typeface="Consolas"/>
                <a:cs typeface="Consolas"/>
                <a:sym typeface="Consolas"/>
              </a:rPr>
              <a:t>1", "</a:t>
            </a:r>
            <a:r>
              <a:rPr lang="zh-CN" altLang="en" sz="2000" dirty="0">
                <a:latin typeface="Consolas"/>
                <a:ea typeface="Consolas"/>
                <a:cs typeface="Consolas"/>
                <a:sym typeface="Consolas"/>
              </a:rPr>
              <a:t>元素</a:t>
            </a:r>
            <a:r>
              <a:rPr lang="en" sz="2000" dirty="0">
                <a:latin typeface="Consolas"/>
                <a:ea typeface="Consolas"/>
                <a:cs typeface="Consolas"/>
                <a:sym typeface="Consolas"/>
              </a:rPr>
              <a:t>2", "</a:t>
            </a:r>
            <a:r>
              <a:rPr lang="zh-CN" altLang="en" sz="2000" dirty="0">
                <a:latin typeface="Consolas"/>
                <a:ea typeface="Consolas"/>
                <a:cs typeface="Consolas"/>
                <a:sym typeface="Consolas"/>
              </a:rPr>
              <a:t>元素</a:t>
            </a:r>
            <a:r>
              <a:rPr lang="en" sz="2000" dirty="0">
                <a:latin typeface="Consolas"/>
                <a:ea typeface="Consolas"/>
                <a:cs typeface="Consolas"/>
                <a:sym typeface="Consolas"/>
              </a:rPr>
              <a:t>3", "</a:t>
            </a:r>
            <a:r>
              <a:rPr lang="zh-CN" altLang="en" sz="2000" dirty="0">
                <a:latin typeface="Consolas"/>
                <a:ea typeface="Consolas"/>
                <a:cs typeface="Consolas"/>
                <a:sym typeface="Consolas"/>
              </a:rPr>
              <a:t>元素</a:t>
            </a:r>
            <a:r>
              <a:rPr lang="en" sz="2000" dirty="0">
                <a:latin typeface="Consolas"/>
                <a:ea typeface="Consolas"/>
                <a:cs typeface="Consolas"/>
                <a:sym typeface="Consolas"/>
              </a:rPr>
              <a:t>4"];</a:t>
            </a:r>
          </a:p>
          <a:p>
            <a:pPr lvl="0">
              <a:lnSpc>
                <a:spcPct val="115000"/>
              </a:lnSpc>
            </a:pPr>
            <a:endParaRPr sz="2000" dirty="0">
              <a:latin typeface="Consolas"/>
              <a:ea typeface="Consolas"/>
              <a:cs typeface="Consolas"/>
              <a:sym typeface="Consolas"/>
            </a:endParaRPr>
          </a:p>
          <a:p>
            <a:pPr marL="0" lvl="0" indent="0" algn="l" rtl="0">
              <a:spcBef>
                <a:spcPts val="0"/>
              </a:spcBef>
              <a:spcAft>
                <a:spcPts val="0"/>
              </a:spcAft>
              <a:buNone/>
            </a:pPr>
            <a:endParaRPr sz="2400" dirty="0">
              <a:latin typeface="Consolas"/>
              <a:ea typeface="Consolas"/>
              <a:cs typeface="Consolas"/>
              <a:sym typeface="Consolas"/>
            </a:endParaRPr>
          </a:p>
          <a:p>
            <a:pPr marL="0" lvl="0" indent="0" algn="l" rtl="0">
              <a:spcBef>
                <a:spcPts val="0"/>
              </a:spcBef>
              <a:spcAft>
                <a:spcPts val="0"/>
              </a:spcAft>
              <a:buNone/>
            </a:pPr>
            <a:endParaRPr sz="2400" dirty="0">
              <a:latin typeface="Consolas"/>
              <a:ea typeface="Consolas"/>
              <a:cs typeface="Consolas"/>
              <a:sym typeface="Consolas"/>
            </a:endParaRPr>
          </a:p>
          <a:p>
            <a:pPr marL="0" lvl="0" indent="0" algn="l" rtl="0">
              <a:lnSpc>
                <a:spcPct val="115000"/>
              </a:lnSpc>
              <a:spcBef>
                <a:spcPts val="0"/>
              </a:spcBef>
              <a:spcAft>
                <a:spcPts val="0"/>
              </a:spcAft>
              <a:buNone/>
            </a:pPr>
            <a:r>
              <a:rPr lang="en" sz="2400" dirty="0">
                <a:solidFill>
                  <a:srgbClr val="0000FF"/>
                </a:solidFill>
                <a:latin typeface="Consolas"/>
                <a:ea typeface="Consolas"/>
                <a:cs typeface="Consolas"/>
                <a:sym typeface="Consolas"/>
              </a:rPr>
              <a:t>for </a:t>
            </a:r>
            <a:r>
              <a:rPr lang="en" sz="2400" dirty="0">
                <a:latin typeface="Consolas"/>
                <a:ea typeface="Consolas"/>
                <a:cs typeface="Consolas"/>
                <a:sym typeface="Consolas"/>
              </a:rPr>
              <a:t>(</a:t>
            </a:r>
            <a:r>
              <a:rPr lang="en" sz="2400" dirty="0">
                <a:solidFill>
                  <a:srgbClr val="0000FF"/>
                </a:solidFill>
                <a:latin typeface="Consolas"/>
                <a:ea typeface="Consolas"/>
                <a:cs typeface="Consolas"/>
                <a:sym typeface="Consolas"/>
              </a:rPr>
              <a:t>let </a:t>
            </a:r>
            <a:r>
              <a:rPr lang="zh-CN" altLang="en" sz="2400" dirty="0">
                <a:solidFill>
                  <a:srgbClr val="CC0000"/>
                </a:solidFill>
                <a:latin typeface="Consolas"/>
                <a:ea typeface="Consolas"/>
                <a:cs typeface="Consolas"/>
                <a:sym typeface="Consolas"/>
              </a:rPr>
              <a:t>元素</a:t>
            </a:r>
            <a:r>
              <a:rPr lang="en" sz="2400" dirty="0">
                <a:solidFill>
                  <a:srgbClr val="CC0000"/>
                </a:solidFill>
                <a:latin typeface="Consolas"/>
                <a:ea typeface="Consolas"/>
                <a:cs typeface="Consolas"/>
                <a:sym typeface="Consolas"/>
              </a:rPr>
              <a:t> </a:t>
            </a:r>
            <a:r>
              <a:rPr lang="en" sz="2400" dirty="0">
                <a:solidFill>
                  <a:srgbClr val="0000FF"/>
                </a:solidFill>
                <a:latin typeface="Consolas"/>
                <a:ea typeface="Consolas"/>
                <a:cs typeface="Consolas"/>
                <a:sym typeface="Consolas"/>
              </a:rPr>
              <a:t>of </a:t>
            </a:r>
            <a:r>
              <a:rPr lang="zh-CN" altLang="en" sz="2400" dirty="0">
                <a:solidFill>
                  <a:schemeClr val="dk1"/>
                </a:solidFill>
                <a:latin typeface="Consolas"/>
                <a:ea typeface="Consolas"/>
                <a:cs typeface="Consolas"/>
                <a:sym typeface="Consolas"/>
              </a:rPr>
              <a:t>数组名</a:t>
            </a:r>
            <a:r>
              <a:rPr lang="en" sz="2400" dirty="0">
                <a:latin typeface="Consolas"/>
                <a:ea typeface="Consolas"/>
                <a:cs typeface="Consolas"/>
                <a:sym typeface="Consolas"/>
              </a:rPr>
              <a:t>){</a:t>
            </a:r>
            <a:endParaRPr sz="2400" dirty="0">
              <a:latin typeface="Consolas"/>
              <a:ea typeface="Consolas"/>
              <a:cs typeface="Consolas"/>
              <a:sym typeface="Consolas"/>
            </a:endParaRPr>
          </a:p>
          <a:p>
            <a:pPr marL="0" lvl="0" indent="0" algn="l" rtl="0">
              <a:lnSpc>
                <a:spcPct val="115000"/>
              </a:lnSpc>
              <a:spcBef>
                <a:spcPts val="0"/>
              </a:spcBef>
              <a:spcAft>
                <a:spcPts val="0"/>
              </a:spcAft>
              <a:buNone/>
            </a:pPr>
            <a:r>
              <a:rPr lang="en" sz="2400" dirty="0">
                <a:latin typeface="Consolas"/>
                <a:ea typeface="Consolas"/>
                <a:cs typeface="Consolas"/>
                <a:sym typeface="Consolas"/>
              </a:rPr>
              <a:t>	$(</a:t>
            </a:r>
            <a:r>
              <a:rPr lang="en" sz="2400" dirty="0">
                <a:solidFill>
                  <a:srgbClr val="38761D"/>
                </a:solidFill>
                <a:latin typeface="Consolas"/>
                <a:ea typeface="Consolas"/>
                <a:cs typeface="Consolas"/>
                <a:sym typeface="Consolas"/>
              </a:rPr>
              <a:t>“div”</a:t>
            </a:r>
            <a:r>
              <a:rPr lang="en" sz="2400" dirty="0">
                <a:latin typeface="Consolas"/>
                <a:ea typeface="Consolas"/>
                <a:cs typeface="Consolas"/>
                <a:sym typeface="Consolas"/>
              </a:rPr>
              <a:t>).</a:t>
            </a:r>
            <a:r>
              <a:rPr lang="zh-CN" altLang="en" sz="2400" dirty="0">
                <a:latin typeface="Consolas"/>
                <a:ea typeface="Consolas"/>
                <a:cs typeface="Consolas"/>
                <a:sym typeface="Consolas"/>
              </a:rPr>
              <a:t>动作</a:t>
            </a:r>
            <a:r>
              <a:rPr lang="en" sz="2400" dirty="0">
                <a:latin typeface="Consolas"/>
                <a:ea typeface="Consolas"/>
                <a:cs typeface="Consolas"/>
                <a:sym typeface="Consolas"/>
              </a:rPr>
              <a:t>(</a:t>
            </a:r>
            <a:r>
              <a:rPr lang="zh-CN" altLang="en" sz="2400" dirty="0">
                <a:solidFill>
                  <a:srgbClr val="CC0000"/>
                </a:solidFill>
                <a:latin typeface="Consolas"/>
                <a:ea typeface="Consolas"/>
                <a:cs typeface="Consolas"/>
                <a:sym typeface="Consolas"/>
              </a:rPr>
              <a:t>元素</a:t>
            </a:r>
            <a:r>
              <a:rPr lang="en" sz="2400" dirty="0">
                <a:latin typeface="Consolas"/>
                <a:ea typeface="Consolas"/>
                <a:cs typeface="Consolas"/>
                <a:sym typeface="Consolas"/>
              </a:rPr>
              <a:t>);</a:t>
            </a:r>
            <a:endParaRPr sz="2400" dirty="0">
              <a:latin typeface="Consolas"/>
              <a:ea typeface="Consolas"/>
              <a:cs typeface="Consolas"/>
              <a:sym typeface="Consolas"/>
            </a:endParaRPr>
          </a:p>
          <a:p>
            <a:pPr marL="0" lvl="0" indent="0" algn="l" rtl="0">
              <a:lnSpc>
                <a:spcPct val="115000"/>
              </a:lnSpc>
              <a:spcBef>
                <a:spcPts val="0"/>
              </a:spcBef>
              <a:spcAft>
                <a:spcPts val="0"/>
              </a:spcAft>
              <a:buNone/>
            </a:pPr>
            <a:r>
              <a:rPr lang="en" sz="2400" dirty="0">
                <a:latin typeface="Consolas"/>
                <a:ea typeface="Consolas"/>
                <a:cs typeface="Consolas"/>
                <a:sym typeface="Consolas"/>
              </a:rPr>
              <a:t>}</a:t>
            </a:r>
            <a:endParaRPr sz="2400" dirty="0">
              <a:latin typeface="Consolas"/>
              <a:ea typeface="Consolas"/>
              <a:cs typeface="Consolas"/>
              <a:sym typeface="Consolas"/>
            </a:endParaRPr>
          </a:p>
        </p:txBody>
      </p:sp>
      <p:pic>
        <p:nvPicPr>
          <p:cNvPr id="514" name="Google Shape;514;p66"/>
          <p:cNvPicPr preferRelativeResize="0"/>
          <p:nvPr/>
        </p:nvPicPr>
        <p:blipFill>
          <a:blip r:embed="rId3">
            <a:alphaModFix/>
          </a:blip>
          <a:stretch>
            <a:fillRect/>
          </a:stretch>
        </p:blipFill>
        <p:spPr>
          <a:xfrm>
            <a:off x="8346638" y="246498"/>
            <a:ext cx="528825" cy="528803"/>
          </a:xfrm>
          <a:prstGeom prst="rect">
            <a:avLst/>
          </a:prstGeom>
          <a:noFill/>
          <a:ln>
            <a:noFill/>
          </a:ln>
        </p:spPr>
      </p:pic>
    </p:spTree>
    <p:extLst>
      <p:ext uri="{BB962C8B-B14F-4D97-AF65-F5344CB8AC3E}">
        <p14:creationId xmlns:p14="http://schemas.microsoft.com/office/powerpoint/2010/main" val="181781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7"/>
          <p:cNvSpPr txBox="1"/>
          <p:nvPr/>
        </p:nvSpPr>
        <p:spPr>
          <a:xfrm>
            <a:off x="3264400" y="877825"/>
            <a:ext cx="5331000" cy="1217700"/>
          </a:xfrm>
          <a:prstGeom prst="rect">
            <a:avLst/>
          </a:prstGeom>
          <a:noFill/>
          <a:ln>
            <a:noFill/>
          </a:ln>
        </p:spPr>
        <p:txBody>
          <a:bodyPr spcFirstLastPara="1" wrap="square" lIns="91425" tIns="91425" rIns="91425" bIns="91425" anchor="t" anchorCtr="0">
            <a:noAutofit/>
          </a:bodyPr>
          <a:lstStyle/>
          <a:p>
            <a:pPr lvl="0">
              <a:lnSpc>
                <a:spcPct val="93000"/>
              </a:lnSpc>
            </a:pPr>
            <a:r>
              <a:rPr lang="zh-CN" altLang="en-US" sz="2300" dirty="0">
                <a:latin typeface="Helvetica Neue"/>
                <a:ea typeface="Helvetica Neue"/>
                <a:cs typeface="Helvetica Neue"/>
                <a:sym typeface="Helvetica Neue"/>
              </a:rPr>
              <a:t>让我们修改代码，编写</a:t>
            </a:r>
            <a:r>
              <a:rPr lang="en-US" sz="2300" dirty="0">
                <a:latin typeface="Helvetica Neue"/>
                <a:ea typeface="Helvetica Neue"/>
                <a:cs typeface="Helvetica Neue"/>
                <a:sym typeface="Helvetica Neue"/>
              </a:rPr>
              <a:t>for</a:t>
            </a:r>
            <a:r>
              <a:rPr lang="zh-CN" altLang="en-US" sz="2300" dirty="0">
                <a:latin typeface="Helvetica Neue"/>
                <a:ea typeface="Helvetica Neue"/>
                <a:cs typeface="Helvetica Neue"/>
                <a:sym typeface="Helvetica Neue"/>
              </a:rPr>
              <a:t>循环，将这些小狗照片附加到页面上</a:t>
            </a:r>
            <a:endParaRPr sz="2300" dirty="0">
              <a:solidFill>
                <a:srgbClr val="000000"/>
              </a:solidFill>
              <a:latin typeface="Helvetica Neue"/>
              <a:ea typeface="Helvetica Neue"/>
              <a:cs typeface="Helvetica Neue"/>
              <a:sym typeface="Helvetica Neue"/>
            </a:endParaRPr>
          </a:p>
        </p:txBody>
      </p:sp>
      <p:pic>
        <p:nvPicPr>
          <p:cNvPr id="520" name="Google Shape;520;p67"/>
          <p:cNvPicPr preferRelativeResize="0"/>
          <p:nvPr/>
        </p:nvPicPr>
        <p:blipFill>
          <a:blip r:embed="rId3">
            <a:alphaModFix/>
          </a:blip>
          <a:stretch>
            <a:fillRect/>
          </a:stretch>
        </p:blipFill>
        <p:spPr>
          <a:xfrm>
            <a:off x="3707425" y="2095612"/>
            <a:ext cx="4435749" cy="2353426"/>
          </a:xfrm>
          <a:prstGeom prst="rect">
            <a:avLst/>
          </a:prstGeom>
          <a:noFill/>
          <a:ln>
            <a:noFill/>
          </a:ln>
        </p:spPr>
      </p:pic>
      <p:pic>
        <p:nvPicPr>
          <p:cNvPr id="521" name="Google Shape;521;p67"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4"/>
          </p:cNvPr>
          <p:cNvPicPr preferRelativeResize="0"/>
          <p:nvPr/>
        </p:nvPicPr>
        <p:blipFill>
          <a:blip r:embed="rId5">
            <a:alphaModFix/>
          </a:blip>
          <a:stretch>
            <a:fillRect/>
          </a:stretch>
        </p:blipFill>
        <p:spPr>
          <a:xfrm>
            <a:off x="276264" y="2450700"/>
            <a:ext cx="2190976" cy="1643250"/>
          </a:xfrm>
          <a:prstGeom prst="rect">
            <a:avLst/>
          </a:prstGeom>
          <a:noFill/>
          <a:ln>
            <a:noFill/>
          </a:ln>
        </p:spPr>
      </p:pic>
    </p:spTree>
    <p:extLst>
      <p:ext uri="{BB962C8B-B14F-4D97-AF65-F5344CB8AC3E}">
        <p14:creationId xmlns:p14="http://schemas.microsoft.com/office/powerpoint/2010/main" val="128336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8"/>
        <p:cNvGrpSpPr/>
        <p:nvPr/>
      </p:nvGrpSpPr>
      <p:grpSpPr>
        <a:xfrm>
          <a:off x="0" y="0"/>
          <a:ext cx="0" cy="0"/>
          <a:chOff x="0" y="0"/>
          <a:chExt cx="0" cy="0"/>
        </a:xfrm>
      </p:grpSpPr>
      <p:sp>
        <p:nvSpPr>
          <p:cNvPr id="469" name="Google Shape;469;p63"/>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dirty="0">
                <a:solidFill>
                  <a:schemeClr val="dk1"/>
                </a:solidFill>
              </a:rPr>
              <a:t>到目前为止，我们已经处理了两种数据类型：</a:t>
            </a:r>
          </a:p>
          <a:p>
            <a:pPr marL="285750" indent="-285750">
              <a:lnSpc>
                <a:spcPct val="93000"/>
              </a:lnSpc>
            </a:pPr>
            <a:r>
              <a:rPr lang="en-US" altLang="zh-CN" dirty="0">
                <a:solidFill>
                  <a:schemeClr val="dk1"/>
                </a:solidFill>
              </a:rPr>
              <a:t>	</a:t>
            </a:r>
            <a:r>
              <a:rPr lang="zh-CN" altLang="en-US" dirty="0">
                <a:solidFill>
                  <a:schemeClr val="dk1"/>
                </a:solidFill>
              </a:rPr>
              <a:t>数字</a:t>
            </a:r>
          </a:p>
          <a:p>
            <a:pPr marL="285750" indent="-285750">
              <a:lnSpc>
                <a:spcPct val="93000"/>
              </a:lnSpc>
            </a:pPr>
            <a:r>
              <a:rPr lang="en-US" altLang="zh-CN" dirty="0">
                <a:solidFill>
                  <a:schemeClr val="dk1"/>
                </a:solidFill>
              </a:rPr>
              <a:t>	</a:t>
            </a:r>
            <a:r>
              <a:rPr lang="zh-CN" altLang="en-US" dirty="0">
                <a:solidFill>
                  <a:schemeClr val="dk1"/>
                </a:solidFill>
              </a:rPr>
              <a:t>字符串</a:t>
            </a:r>
          </a:p>
          <a:p>
            <a:pPr marL="0" lvl="0" indent="0">
              <a:lnSpc>
                <a:spcPct val="93000"/>
              </a:lnSpc>
              <a:buNone/>
            </a:pPr>
            <a:endParaRPr lang="zh-CN" altLang="en-US" dirty="0">
              <a:solidFill>
                <a:schemeClr val="dk1"/>
              </a:solidFill>
            </a:endParaRPr>
          </a:p>
          <a:p>
            <a:pPr marL="0" lvl="0" indent="0">
              <a:lnSpc>
                <a:spcPct val="93000"/>
              </a:lnSpc>
              <a:buNone/>
            </a:pPr>
            <a:r>
              <a:rPr lang="zh-CN" altLang="en-US" dirty="0">
                <a:solidFill>
                  <a:schemeClr val="dk1"/>
                </a:solidFill>
              </a:rPr>
              <a:t>我们使用变量来存储它们。</a:t>
            </a:r>
          </a:p>
          <a:p>
            <a:pPr marL="0" lvl="0" indent="0">
              <a:lnSpc>
                <a:spcPct val="93000"/>
              </a:lnSpc>
              <a:buNone/>
            </a:pPr>
            <a:endParaRPr lang="zh-CN" altLang="en-US" dirty="0">
              <a:solidFill>
                <a:schemeClr val="dk1"/>
              </a:solidFill>
            </a:endParaRPr>
          </a:p>
          <a:p>
            <a:pPr marL="0" lvl="0" indent="0">
              <a:lnSpc>
                <a:spcPct val="93000"/>
              </a:lnSpc>
              <a:buNone/>
            </a:pPr>
            <a:r>
              <a:rPr lang="zh-CN" altLang="en-US" dirty="0">
                <a:solidFill>
                  <a:schemeClr val="dk1"/>
                </a:solidFill>
              </a:rPr>
              <a:t>今天，我们将学习一种存储这些数据类型的新方法。</a:t>
            </a:r>
            <a:endParaRPr dirty="0">
              <a:solidFill>
                <a:schemeClr val="dk1"/>
              </a:solidFill>
            </a:endParaRPr>
          </a:p>
        </p:txBody>
      </p:sp>
      <p:sp>
        <p:nvSpPr>
          <p:cNvPr id="470" name="Google Shape;470;p6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Connections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Here is what a </a:t>
            </a:r>
            <a:r>
              <a:rPr lang="en" b="1">
                <a:solidFill>
                  <a:schemeClr val="accent1"/>
                </a:solidFill>
              </a:rPr>
              <a:t>for of loop</a:t>
            </a:r>
            <a:r>
              <a:rPr lang="en">
                <a:solidFill>
                  <a:schemeClr val="accent1"/>
                </a:solidFill>
              </a:rPr>
              <a:t> </a:t>
            </a:r>
            <a:r>
              <a:rPr lang="en"/>
              <a:t>looks like in JavaScript:</a:t>
            </a:r>
            <a:endParaRPr/>
          </a:p>
          <a:p>
            <a:pPr marL="0" lvl="0" indent="0" algn="l" rtl="0">
              <a:spcBef>
                <a:spcPts val="0"/>
              </a:spcBef>
              <a:spcAft>
                <a:spcPts val="0"/>
              </a:spcAft>
              <a:buClr>
                <a:schemeClr val="dk1"/>
              </a:buClr>
              <a:buSzPts val="1100"/>
              <a:buFont typeface="Arial"/>
              <a:buNone/>
            </a:pPr>
            <a:endParaRPr/>
          </a:p>
        </p:txBody>
      </p:sp>
      <p:sp>
        <p:nvSpPr>
          <p:cNvPr id="481" name="Google Shape;481;p64"/>
          <p:cNvSpPr txBox="1"/>
          <p:nvPr/>
        </p:nvSpPr>
        <p:spPr>
          <a:xfrm>
            <a:off x="2881075" y="1538800"/>
            <a:ext cx="6160800" cy="1081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for </a:t>
            </a:r>
            <a:r>
              <a:rPr lang="en" sz="1800" dirty="0">
                <a:solidFill>
                  <a:schemeClr val="dk1"/>
                </a:solidFill>
                <a:latin typeface="Consolas"/>
                <a:ea typeface="Consolas"/>
                <a:cs typeface="Consolas"/>
                <a:sym typeface="Consolas"/>
              </a:rPr>
              <a:t>(</a:t>
            </a:r>
            <a:r>
              <a:rPr lang="en" sz="1800" dirty="0">
                <a:solidFill>
                  <a:srgbClr val="0000FF"/>
                </a:solidFill>
                <a:latin typeface="Consolas"/>
                <a:ea typeface="Consolas"/>
                <a:cs typeface="Consolas"/>
                <a:sym typeface="Consolas"/>
              </a:rPr>
              <a:t>let </a:t>
            </a:r>
            <a:r>
              <a:rPr lang="zh-CN" altLang="en" sz="1800" dirty="0">
                <a:solidFill>
                  <a:schemeClr val="dk1"/>
                </a:solidFill>
                <a:latin typeface="Consolas"/>
                <a:ea typeface="Consolas"/>
                <a:cs typeface="Consolas"/>
                <a:sym typeface="Consolas"/>
              </a:rPr>
              <a:t>图片</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of </a:t>
            </a:r>
            <a:r>
              <a:rPr lang="en" sz="1800" dirty="0">
                <a:solidFill>
                  <a:schemeClr val="dk1"/>
                </a:solidFill>
                <a:latin typeface="Consolas"/>
                <a:ea typeface="Consolas"/>
                <a:cs typeface="Consolas"/>
                <a:sym typeface="Consolas"/>
              </a:rPr>
              <a:t>photos) {</a:t>
            </a:r>
            <a:endParaRPr sz="18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dirty="0">
                <a:solidFill>
                  <a:srgbClr val="999999"/>
                </a:solidFill>
                <a:latin typeface="Consolas"/>
                <a:ea typeface="Consolas"/>
                <a:cs typeface="Consolas"/>
                <a:sym typeface="Consolas"/>
              </a:rPr>
              <a:t>$(“body”).append(`&lt;</a:t>
            </a:r>
            <a:r>
              <a:rPr lang="en" sz="1800" dirty="0" err="1">
                <a:solidFill>
                  <a:srgbClr val="999999"/>
                </a:solidFill>
                <a:latin typeface="Consolas"/>
                <a:ea typeface="Consolas"/>
                <a:cs typeface="Consolas"/>
                <a:sym typeface="Consolas"/>
              </a:rPr>
              <a:t>img</a:t>
            </a:r>
            <a:r>
              <a:rPr lang="en" sz="1800" dirty="0">
                <a:solidFill>
                  <a:srgbClr val="999999"/>
                </a:solidFill>
                <a:latin typeface="Consolas"/>
                <a:ea typeface="Consolas"/>
                <a:cs typeface="Consolas"/>
                <a:sym typeface="Consolas"/>
              </a:rPr>
              <a:t> </a:t>
            </a:r>
            <a:r>
              <a:rPr lang="en" sz="1800" dirty="0" err="1">
                <a:solidFill>
                  <a:srgbClr val="999999"/>
                </a:solidFill>
                <a:latin typeface="Consolas"/>
                <a:ea typeface="Consolas"/>
                <a:cs typeface="Consolas"/>
                <a:sym typeface="Consolas"/>
              </a:rPr>
              <a:t>src</a:t>
            </a:r>
            <a:r>
              <a:rPr lang="en" sz="1800" dirty="0">
                <a:solidFill>
                  <a:srgbClr val="999999"/>
                </a:solidFill>
                <a:latin typeface="Consolas"/>
                <a:ea typeface="Consolas"/>
                <a:cs typeface="Consolas"/>
                <a:sym typeface="Consolas"/>
              </a:rPr>
              <a:t>= ${</a:t>
            </a:r>
            <a:r>
              <a:rPr lang="zh-CN" altLang="en" sz="1800" dirty="0">
                <a:solidFill>
                  <a:srgbClr val="999999"/>
                </a:solidFill>
                <a:latin typeface="Consolas"/>
                <a:ea typeface="Consolas"/>
                <a:cs typeface="Consolas"/>
                <a:sym typeface="Consolas"/>
              </a:rPr>
              <a:t>图片</a:t>
            </a:r>
            <a:r>
              <a:rPr lang="en" sz="1800" dirty="0">
                <a:solidFill>
                  <a:srgbClr val="999999"/>
                </a:solidFill>
                <a:latin typeface="Consolas"/>
                <a:ea typeface="Consolas"/>
                <a:cs typeface="Consolas"/>
                <a:sym typeface="Consolas"/>
              </a:rPr>
              <a:t>} &gt;`);</a:t>
            </a:r>
            <a:endParaRPr sz="1800" dirty="0">
              <a:solidFill>
                <a:srgbClr val="999999"/>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endParaRPr>
          </a:p>
        </p:txBody>
      </p:sp>
      <p:sp>
        <p:nvSpPr>
          <p:cNvPr id="482" name="Google Shape;482;p64"/>
          <p:cNvSpPr txBox="1">
            <a:spLocks noGrp="1"/>
          </p:cNvSpPr>
          <p:nvPr>
            <p:ph type="body" idx="1"/>
          </p:nvPr>
        </p:nvSpPr>
        <p:spPr>
          <a:xfrm>
            <a:off x="3720300" y="2934650"/>
            <a:ext cx="4410000" cy="535800"/>
          </a:xfrm>
          <a:prstGeom prst="rect">
            <a:avLst/>
          </a:prstGeom>
        </p:spPr>
        <p:txBody>
          <a:bodyPr spcFirstLastPara="1" wrap="square" lIns="91425" tIns="91425" rIns="91425" bIns="91425" anchor="t" anchorCtr="0">
            <a:noAutofit/>
          </a:bodyPr>
          <a:lstStyle/>
          <a:p>
            <a:pPr marL="0" lvl="0" indent="0" algn="ctr" rtl="0">
              <a:lnSpc>
                <a:spcPct val="93000"/>
              </a:lnSpc>
              <a:spcBef>
                <a:spcPts val="0"/>
              </a:spcBef>
              <a:spcAft>
                <a:spcPts val="0"/>
              </a:spcAft>
              <a:buNone/>
            </a:pPr>
            <a:r>
              <a:rPr lang="en" i="1" dirty="0">
                <a:solidFill>
                  <a:schemeClr val="dk1"/>
                </a:solidFill>
              </a:rPr>
              <a:t>Does this look familiar? Which parts?</a:t>
            </a:r>
            <a:endParaRPr i="1" dirty="0">
              <a:solidFill>
                <a:schemeClr val="dk1"/>
              </a:solidFill>
            </a:endParaRPr>
          </a:p>
          <a:p>
            <a:pPr marL="0" lvl="0" indent="0" algn="ctr" rtl="0">
              <a:lnSpc>
                <a:spcPct val="93000"/>
              </a:lnSpc>
              <a:spcBef>
                <a:spcPts val="1400"/>
              </a:spcBef>
              <a:spcAft>
                <a:spcPts val="0"/>
              </a:spcAft>
              <a:buNone/>
            </a:pPr>
            <a:endParaRPr i="1" dirty="0">
              <a:solidFill>
                <a:schemeClr val="dk1"/>
              </a:solidFill>
            </a:endParaRPr>
          </a:p>
        </p:txBody>
      </p:sp>
    </p:spTree>
    <p:extLst>
      <p:ext uri="{BB962C8B-B14F-4D97-AF65-F5344CB8AC3E}">
        <p14:creationId xmlns:p14="http://schemas.microsoft.com/office/powerpoint/2010/main" val="241191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8"/>
          <p:cNvSpPr txBox="1">
            <a:spLocks noGrp="1"/>
          </p:cNvSpPr>
          <p:nvPr>
            <p:ph type="body" idx="1"/>
          </p:nvPr>
        </p:nvSpPr>
        <p:spPr>
          <a:xfrm>
            <a:off x="3263400" y="356625"/>
            <a:ext cx="5323800" cy="10515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000" dirty="0">
                <a:solidFill>
                  <a:schemeClr val="dk1"/>
                </a:solidFill>
              </a:rPr>
              <a:t>科技的未来处于危险之中！您必须使用</a:t>
            </a:r>
            <a:r>
              <a:rPr lang="en-US" sz="2000" dirty="0">
                <a:solidFill>
                  <a:schemeClr val="dk1"/>
                </a:solidFill>
              </a:rPr>
              <a:t>for</a:t>
            </a:r>
            <a:r>
              <a:rPr lang="zh-CN" altLang="en-US" sz="2000" dirty="0">
                <a:solidFill>
                  <a:schemeClr val="dk1"/>
                </a:solidFill>
              </a:rPr>
              <a:t>循环来组装复仇者联盟并保存</a:t>
            </a:r>
            <a:r>
              <a:rPr lang="en-US" sz="2000" dirty="0">
                <a:solidFill>
                  <a:schemeClr val="dk1"/>
                </a:solidFill>
              </a:rPr>
              <a:t>Code Nation</a:t>
            </a:r>
          </a:p>
          <a:p>
            <a:pPr marL="0" lvl="0" indent="0">
              <a:lnSpc>
                <a:spcPct val="93000"/>
              </a:lnSpc>
              <a:buNone/>
            </a:pPr>
            <a:endParaRPr lang="en-US" altLang="zh-CN" sz="2000" dirty="0">
              <a:solidFill>
                <a:schemeClr val="dk1"/>
              </a:solidFill>
            </a:endParaRPr>
          </a:p>
          <a:p>
            <a:pPr marL="0" lvl="0" indent="0">
              <a:lnSpc>
                <a:spcPct val="93000"/>
              </a:lnSpc>
              <a:buNone/>
            </a:pPr>
            <a:r>
              <a:rPr lang="en-US" altLang="zh-CN" dirty="0">
                <a:hlinkClick r:id="rId3"/>
              </a:rPr>
              <a:t>https://popcode.org/?snapshot=3555d56c-9a81-455e-8d81-00bbde47055d</a:t>
            </a:r>
            <a:endParaRPr lang="en-US" altLang="zh-CN" dirty="0"/>
          </a:p>
          <a:p>
            <a:pPr marL="0" lvl="0" indent="0">
              <a:lnSpc>
                <a:spcPct val="93000"/>
              </a:lnSpc>
              <a:buNone/>
            </a:pPr>
            <a:endParaRPr sz="2000" dirty="0">
              <a:solidFill>
                <a:schemeClr val="dk1"/>
              </a:solidFill>
            </a:endParaRPr>
          </a:p>
        </p:txBody>
      </p:sp>
      <p:pic>
        <p:nvPicPr>
          <p:cNvPr id="528" name="Google Shape;528;p68" descr="&quot;15 minute simple and beautiful digital clock countdown timer with bell, alarm, buzzer at the end. Simple black &amp; white elegant design, great for presentations. This is a great classroom or study timer to help with homework, fitness, classroom, cooking, meditation, relaxation and well being or other activities. If you would like a custom timer made please get in touch with a comment below, or message me through YouTube.&#10;&#10;temporizador de cuenta atrás 15 minutos sencillo y hermoso reloj digital con la campana, alarma, timbre al final. negro simple y elegante diseño blanco, ideal para presentaciones. Esta es una gran temporizador clase o estudio para ayudar con la tarea, gimnasio, salón de clases, la cocina, la meditación, la relajación y el bienestar u otras actividades. Si desea un temporizador de encargo por favor ponerse en contacto con un comentario abajo, o un mensaje de mí a través de YouTube.&#10;&#10;15分钟简洁美观的数字时钟倒计时贝尔，报警器，蜂鸣器底。简单的黑白优雅的设计，非常适合演示。这是一个伟大的课堂或学习计时器辅导孩子做功课，健身，教室，烹饪，冥想，放松和福祉或其他活动。如果你想制作一个自定义计时器请与下面的评论，或者给我发短信通过YouTube触摸。&#10;&#10;15 Minuten einfache und schöner digitale Uhr Countdown-Timer mit Glocke, Alarm, Summer am Ende. Einfacher Schwarz-Weiß-elegantes Design, ideal für Präsentationen. Dies ist ein großer Klassenzimmer oder Arbeitszimmer Timer bei den Hausaufgaben, Fitness, Klassenzimmer, Kochen, Meditation, Entspannung und Wohlbefinden oder anderen Aktivitäten zu helfen. Wenn Sie eine benutzerdefinierte Timer mögen gemacht bitte mit einem Kommentar unten in Kontakt treten oder Mitteilung mir durch YouTube.&#10;&#10;15 minutes simple et beau compte à rebours de l'horloge numérique avec sonnette, alarme, buzzer à la fin. Simple noir et blanc design élégant, idéal pour les présentations. Ceci est une excellente minuterie de classe ou d'étude pour aider à faire leurs devoirs, fitness, salle de classe, la cuisine, la méditation, la relaxation et le bien-être ou d'autres activités. Si vous souhaitez une minuterie sur mesure s'il vous plaît entrer en contact avec un commentaire ci-dessous, ou me message à travers YouTube.&#10;&#10;15 minuti timer semplice e bella di conto alla rovescia orologio digitale con la campana, allarme, buzzer alla fine. Semplice bianco e il design elegante bianco, grande per le presentazioni. Questa è una grande classe o studio timer per aiuto con i compiti, fitness, in aula, la cucina, la meditazione, il rilassamento e il benessere o altre attività. Se si desidera un timer su misura si prega di mettersi in contatto con un commento qui sotto, o un messaggio me attraverso YouTube.&#10;&#10;最後にベル、アラーム、ブザーで15分、シンプルで美しいデジタル時計のカウントダウンタイマー。シンプルな黒＆白のエレガントなデザイン、プレゼンテーションのための素晴らしいです。これは宿題、フィットネス、教室、料理、瞑想、リラクゼーション、幸福や他の活動を支援するための偉大な教室や研究タイマーです。あなたが作ったカスタムタイマーを希望の場合のYouTubeを通じて以下のコメント、またはメッセージまでにご連絡ください。&#10;&#10;마지막에 벨, 알람, 부저와 15분 간단하고 아름다운 디지털 시계 카운트 다운 타이머. 간단한 블랙 &amp; 화이트 우아한 디자인, 프리젠 테이션을 위해 중대한. 이 숙제, 피트니스, 교실, 요리, 명상, 휴식과 웰빙 또는 다른 활동에 도움이 큰 교실이나 연구 타이머입니다. 당신이 만든 사용자 지정 타이머를 원하는 경우 유튜브를 통해 아래의 코멘트, 또는 메시지 나와 함께 연락 주시기 바랍니다.&#10;&#10;15 минут простой и красивый цифровые часы таймер обратного отсчета с колоколом, сигнализация, звуковой сигнал в конце. Простой черный и белый элегантный дизайн, отлично подходит для презентаций. Это большой класс или кабинет таймер, чтобы помочь в выполнении домашних заданий, фитнес, класс, приготовление пищи, медитации, релаксации и благополучия или других видов деятельности. Если вы хотите настроить таймер сделал, пожалуйста, свяжитесь с ниже комментарий, или сообщение меня через YouTube.&#10;&#10;15 λεπτά απλό και όμορφο ψηφιακό ρολόι αντίστροφης μέτρησης χρονόμετρο με κουδούνι, ξυπνητήρι, κουδούνι στο τέλος. Απλό μαύρο και άσπρο κομψό σχεδιασμό, ιδανικό για παρουσιάσεις. Αυτό είναι μια μεγάλη αίθουσα διδασκαλίας ή μελέτης χρονόμετρο για να σας βοηθήσει με την εργασία, γυμναστήριο, αίθουσα διδασκαλίας, το μαγείρεμα, το διαλογισμό, χαλάρωση και ευεξία ή άλλες δραστηριότητες. Αν θέλετε μια προσαρμοσμένη χρονόμετρο γίνεται παρακαλούμε να έρθετε σε επαφή με ένα σχόλιο παρακάτω, ή το μήνυμά μου μέσω του YouTube.&quot;" title="15 min simple Black &amp; White digital clock countdown timer for presentations with ending bell">
            <a:hlinkClick r:id="rId4"/>
          </p:cNvPr>
          <p:cNvPicPr preferRelativeResize="0"/>
          <p:nvPr/>
        </p:nvPicPr>
        <p:blipFill>
          <a:blip r:embed="rId5">
            <a:alphaModFix/>
          </a:blip>
          <a:stretch>
            <a:fillRect/>
          </a:stretch>
        </p:blipFill>
        <p:spPr>
          <a:xfrm>
            <a:off x="219775" y="2418074"/>
            <a:ext cx="2303650" cy="1727750"/>
          </a:xfrm>
          <a:prstGeom prst="rect">
            <a:avLst/>
          </a:prstGeom>
          <a:noFill/>
          <a:ln>
            <a:noFill/>
          </a:ln>
        </p:spPr>
      </p:pic>
    </p:spTree>
    <p:extLst>
      <p:ext uri="{BB962C8B-B14F-4D97-AF65-F5344CB8AC3E}">
        <p14:creationId xmlns:p14="http://schemas.microsoft.com/office/powerpoint/2010/main" val="177640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en-US" dirty="0"/>
              <a:t>for</a:t>
            </a:r>
            <a:r>
              <a:rPr lang="zh-CN" altLang="en-US" dirty="0"/>
              <a:t>循环允许我们如何处理数组？</a:t>
            </a:r>
            <a:endParaRPr dirty="0"/>
          </a:p>
        </p:txBody>
      </p:sp>
      <p:sp>
        <p:nvSpPr>
          <p:cNvPr id="567" name="Google Shape;567;p70"/>
          <p:cNvSpPr txBox="1"/>
          <p:nvPr/>
        </p:nvSpPr>
        <p:spPr>
          <a:xfrm>
            <a:off x="3264400" y="2542750"/>
            <a:ext cx="5331000" cy="1295400"/>
          </a:xfrm>
          <a:prstGeom prst="rect">
            <a:avLst/>
          </a:prstGeom>
          <a:noFill/>
          <a:ln>
            <a:noFill/>
          </a:ln>
        </p:spPr>
        <p:txBody>
          <a:bodyPr spcFirstLastPara="1" wrap="square" lIns="91425" tIns="91425" rIns="91425" bIns="91425" anchor="t" anchorCtr="0">
            <a:noAutofit/>
          </a:bodyPr>
          <a:lstStyle/>
          <a:p>
            <a:pPr lvl="0" algn="ctr"/>
            <a:r>
              <a:rPr lang="zh-CN" altLang="en-US" sz="2200" dirty="0">
                <a:latin typeface="Helvetica Neue"/>
                <a:ea typeface="Helvetica Neue"/>
                <a:cs typeface="Helvetica Neue"/>
                <a:sym typeface="Helvetica Neue"/>
              </a:rPr>
              <a:t>编码人员将</a:t>
            </a:r>
            <a:r>
              <a:rPr lang="en-US" altLang="zh-CN" sz="2200" dirty="0">
                <a:latin typeface="Helvetica Neue"/>
                <a:ea typeface="Helvetica Neue"/>
                <a:cs typeface="Helvetica Neue"/>
                <a:sym typeface="Helvetica Neue"/>
              </a:rPr>
              <a:t>……</a:t>
            </a:r>
          </a:p>
          <a:p>
            <a:pPr lvl="0" algn="ctr"/>
            <a:r>
              <a:rPr lang="zh-CN" altLang="en-US" sz="2200" dirty="0">
                <a:latin typeface="Helvetica Neue"/>
                <a:ea typeface="Helvetica Neue"/>
                <a:cs typeface="Helvetica Neue"/>
                <a:sym typeface="Helvetica Neue"/>
              </a:rPr>
              <a:t>在</a:t>
            </a:r>
            <a:r>
              <a:rPr lang="en-US" sz="2200" dirty="0" err="1">
                <a:latin typeface="Helvetica Neue"/>
                <a:ea typeface="Helvetica Neue"/>
                <a:cs typeface="Helvetica Neue"/>
                <a:sym typeface="Helvetica Neue"/>
              </a:rPr>
              <a:t>Javascript</a:t>
            </a:r>
            <a:r>
              <a:rPr lang="zh-CN" altLang="en-US" sz="2200" dirty="0">
                <a:latin typeface="Helvetica Neue"/>
                <a:ea typeface="Helvetica Neue"/>
                <a:cs typeface="Helvetica Neue"/>
                <a:sym typeface="Helvetica Neue"/>
              </a:rPr>
              <a:t>中创建</a:t>
            </a:r>
            <a:r>
              <a:rPr lang="en-US" sz="2200" dirty="0">
                <a:latin typeface="Helvetica Neue"/>
                <a:ea typeface="Helvetica Neue"/>
                <a:cs typeface="Helvetica Neue"/>
                <a:sym typeface="Helvetica Neue"/>
              </a:rPr>
              <a:t>foreach</a:t>
            </a:r>
            <a:r>
              <a:rPr lang="zh-CN" altLang="en-US" sz="2200" dirty="0">
                <a:latin typeface="Helvetica Neue"/>
                <a:ea typeface="Helvetica Neue"/>
                <a:cs typeface="Helvetica Neue"/>
                <a:sym typeface="Helvetica Neue"/>
              </a:rPr>
              <a:t>循环以遍历数组。</a:t>
            </a:r>
            <a:endParaRPr sz="2200" dirty="0">
              <a:latin typeface="Helvetica Neue"/>
              <a:ea typeface="Helvetica Neue"/>
              <a:cs typeface="Helvetica Neue"/>
              <a:sym typeface="Helvetica Neue"/>
            </a:endParaRPr>
          </a:p>
        </p:txBody>
      </p:sp>
      <p:pic>
        <p:nvPicPr>
          <p:cNvPr id="568" name="Google Shape;568;p70"/>
          <p:cNvPicPr preferRelativeResize="0"/>
          <p:nvPr/>
        </p:nvPicPr>
        <p:blipFill>
          <a:blip r:embed="rId3">
            <a:alphaModFix/>
          </a:blip>
          <a:stretch>
            <a:fillRect/>
          </a:stretch>
        </p:blipFill>
        <p:spPr>
          <a:xfrm>
            <a:off x="5310138" y="1254525"/>
            <a:ext cx="1230325" cy="1230325"/>
          </a:xfrm>
          <a:prstGeom prst="rect">
            <a:avLst/>
          </a:prstGeom>
          <a:noFill/>
          <a:ln>
            <a:noFill/>
          </a:ln>
        </p:spPr>
      </p:pic>
    </p:spTree>
    <p:extLst>
      <p:ext uri="{BB962C8B-B14F-4D97-AF65-F5344CB8AC3E}">
        <p14:creationId xmlns:p14="http://schemas.microsoft.com/office/powerpoint/2010/main" val="1010253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1"/>
          <p:cNvSpPr txBox="1">
            <a:spLocks noGrp="1"/>
          </p:cNvSpPr>
          <p:nvPr>
            <p:ph type="body" idx="1"/>
          </p:nvPr>
        </p:nvSpPr>
        <p:spPr>
          <a:xfrm>
            <a:off x="3263400" y="504675"/>
            <a:ext cx="5323800" cy="7149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a:solidFill>
                  <a:schemeClr val="dk1"/>
                </a:solidFill>
              </a:rPr>
              <a:t>What is it called when we use </a:t>
            </a:r>
            <a:r>
              <a:rPr lang="en" sz="2000" b="1">
                <a:solidFill>
                  <a:srgbClr val="FFAA7B"/>
                </a:solidFill>
              </a:rPr>
              <a:t>for of</a:t>
            </a:r>
            <a:r>
              <a:rPr lang="en" sz="2000">
                <a:solidFill>
                  <a:srgbClr val="000000"/>
                </a:solidFill>
              </a:rPr>
              <a:t> to loop</a:t>
            </a:r>
            <a:r>
              <a:rPr lang="en" sz="2000">
                <a:solidFill>
                  <a:schemeClr val="dk1"/>
                </a:solidFill>
              </a:rPr>
              <a:t> over each item in an </a:t>
            </a:r>
            <a:r>
              <a:rPr lang="en" sz="2000" b="1">
                <a:solidFill>
                  <a:srgbClr val="FFAA7B"/>
                </a:solidFill>
              </a:rPr>
              <a:t>array</a:t>
            </a:r>
            <a:r>
              <a:rPr lang="en" sz="2000">
                <a:solidFill>
                  <a:schemeClr val="dk1"/>
                </a:solidFill>
              </a:rPr>
              <a:t>?</a:t>
            </a:r>
            <a:endParaRPr sz="20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1600">
              <a:solidFill>
                <a:srgbClr val="0000FF"/>
              </a:solidFill>
            </a:endParaRPr>
          </a:p>
          <a:p>
            <a:pPr marL="0" lvl="0" indent="0" algn="l" rtl="0">
              <a:lnSpc>
                <a:spcPct val="93000"/>
              </a:lnSpc>
              <a:spcBef>
                <a:spcPts val="0"/>
              </a:spcBef>
              <a:spcAft>
                <a:spcPts val="0"/>
              </a:spcAft>
              <a:buClr>
                <a:schemeClr val="dk1"/>
              </a:buClr>
              <a:buSzPts val="1100"/>
              <a:buFont typeface="Arial"/>
              <a:buNone/>
            </a:pPr>
            <a:endParaRPr sz="2200">
              <a:solidFill>
                <a:schemeClr val="dk1"/>
              </a:solidFill>
            </a:endParaRPr>
          </a:p>
          <a:p>
            <a:pPr marL="0" lvl="0" indent="0" algn="l" rtl="0">
              <a:lnSpc>
                <a:spcPct val="93000"/>
              </a:lnSpc>
              <a:spcBef>
                <a:spcPts val="0"/>
              </a:spcBef>
              <a:spcAft>
                <a:spcPts val="0"/>
              </a:spcAft>
              <a:buNone/>
            </a:pPr>
            <a:endParaRPr sz="2200">
              <a:solidFill>
                <a:schemeClr val="dk1"/>
              </a:solidFill>
            </a:endParaRPr>
          </a:p>
          <a:p>
            <a:pPr marL="0" lvl="0" indent="0" algn="l" rtl="0">
              <a:lnSpc>
                <a:spcPct val="93000"/>
              </a:lnSpc>
              <a:spcBef>
                <a:spcPts val="1400"/>
              </a:spcBef>
              <a:spcAft>
                <a:spcPts val="0"/>
              </a:spcAft>
              <a:buNone/>
            </a:pPr>
            <a:endParaRPr sz="2600">
              <a:solidFill>
                <a:schemeClr val="dk1"/>
              </a:solidFill>
            </a:endParaRPr>
          </a:p>
        </p:txBody>
      </p:sp>
      <p:sp>
        <p:nvSpPr>
          <p:cNvPr id="574" name="Google Shape;574;p71"/>
          <p:cNvSpPr txBox="1"/>
          <p:nvPr/>
        </p:nvSpPr>
        <p:spPr>
          <a:xfrm>
            <a:off x="4681200" y="1301275"/>
            <a:ext cx="2488200" cy="1404600"/>
          </a:xfrm>
          <a:prstGeom prst="rect">
            <a:avLst/>
          </a:prstGeom>
          <a:solidFill>
            <a:srgbClr val="FEE975"/>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Helvetica Neue"/>
              <a:buAutoNum type="alphaLcParenR"/>
            </a:pPr>
            <a:r>
              <a:rPr lang="en" sz="2000">
                <a:latin typeface="Helvetica Neue"/>
                <a:ea typeface="Helvetica Neue"/>
                <a:cs typeface="Helvetica Neue"/>
                <a:sym typeface="Helvetica Neue"/>
              </a:rPr>
              <a:t>append</a:t>
            </a:r>
            <a:endParaRPr sz="2000">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AutoNum type="alphaLcParenR"/>
            </a:pPr>
            <a:r>
              <a:rPr lang="en" sz="2000">
                <a:latin typeface="Helvetica Neue"/>
                <a:ea typeface="Helvetica Neue"/>
                <a:cs typeface="Helvetica Neue"/>
                <a:sym typeface="Helvetica Neue"/>
              </a:rPr>
              <a:t>cycle</a:t>
            </a:r>
            <a:endParaRPr sz="2000">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AutoNum type="alphaLcParenR"/>
            </a:pPr>
            <a:r>
              <a:rPr lang="en" sz="2000">
                <a:latin typeface="Helvetica Neue"/>
                <a:ea typeface="Helvetica Neue"/>
                <a:cs typeface="Helvetica Neue"/>
                <a:sym typeface="Helvetica Neue"/>
              </a:rPr>
              <a:t>iterate</a:t>
            </a:r>
            <a:endParaRPr sz="2000">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AutoNum type="alphaLcParenR"/>
            </a:pPr>
            <a:r>
              <a:rPr lang="en" sz="2000">
                <a:latin typeface="Helvetica Neue"/>
                <a:ea typeface="Helvetica Neue"/>
                <a:cs typeface="Helvetica Neue"/>
                <a:sym typeface="Helvetica Neue"/>
              </a:rPr>
              <a:t>avenge</a:t>
            </a:r>
            <a:endParaRPr sz="2000">
              <a:latin typeface="Helvetica Neue"/>
              <a:ea typeface="Helvetica Neue"/>
              <a:cs typeface="Helvetica Neue"/>
              <a:sym typeface="Helvetica Neue"/>
            </a:endParaRPr>
          </a:p>
        </p:txBody>
      </p:sp>
      <p:pic>
        <p:nvPicPr>
          <p:cNvPr id="575" name="Google Shape;575;p71"/>
          <p:cNvPicPr preferRelativeResize="0"/>
          <p:nvPr/>
        </p:nvPicPr>
        <p:blipFill rotWithShape="1">
          <a:blip r:embed="rId3">
            <a:alphaModFix/>
          </a:blip>
          <a:srcRect l="2505" t="14857"/>
          <a:stretch/>
        </p:blipFill>
        <p:spPr>
          <a:xfrm>
            <a:off x="4384712" y="2787475"/>
            <a:ext cx="3081174" cy="2018125"/>
          </a:xfrm>
          <a:prstGeom prst="rect">
            <a:avLst/>
          </a:prstGeom>
          <a:noFill/>
          <a:ln>
            <a:noFill/>
          </a:ln>
        </p:spPr>
      </p:pic>
      <p:pic>
        <p:nvPicPr>
          <p:cNvPr id="576" name="Google Shape;576;p71" descr="An old fashioned 2 minute silent countdown timer. &#10;&#10;This countdown timer was downloaded from Pixabay and is being used under a public domain license. &#10;&#10; CC0 Public Domain&#10;Free for commercial use &#10;No attribution required &#10;&#10;Pixabay timer download link &#10;https://pixabay.com/en/videos/countdown-counter-clock-time-1941/" title="Classic countdown timer  - 2 Minutes  - Silent">
            <a:hlinkClick r:id="rId4"/>
          </p:cNvPr>
          <p:cNvPicPr preferRelativeResize="0"/>
          <p:nvPr/>
        </p:nvPicPr>
        <p:blipFill>
          <a:blip r:embed="rId5">
            <a:alphaModFix/>
          </a:blip>
          <a:stretch>
            <a:fillRect/>
          </a:stretch>
        </p:blipFill>
        <p:spPr>
          <a:xfrm>
            <a:off x="191100" y="2396575"/>
            <a:ext cx="2361000" cy="1770750"/>
          </a:xfrm>
          <a:prstGeom prst="rect">
            <a:avLst/>
          </a:prstGeom>
          <a:noFill/>
          <a:ln>
            <a:noFill/>
          </a:ln>
        </p:spPr>
      </p:pic>
    </p:spTree>
    <p:extLst>
      <p:ext uri="{BB962C8B-B14F-4D97-AF65-F5344CB8AC3E}">
        <p14:creationId xmlns:p14="http://schemas.microsoft.com/office/powerpoint/2010/main" val="43283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0"/>
          <p:cNvSpPr txBox="1">
            <a:spLocks noGrp="1"/>
          </p:cNvSpPr>
          <p:nvPr>
            <p:ph type="body" idx="1"/>
          </p:nvPr>
        </p:nvSpPr>
        <p:spPr>
          <a:xfrm>
            <a:off x="2942852" y="124973"/>
            <a:ext cx="6201147" cy="308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solidFill>
                  <a:schemeClr val="dk1"/>
                </a:solidFill>
              </a:rPr>
              <a:t>Open up this </a:t>
            </a:r>
            <a:r>
              <a:rPr lang="en" sz="2400" u="sng" dirty="0">
                <a:solidFill>
                  <a:schemeClr val="hlink"/>
                </a:solidFill>
                <a:hlinkClick r:id="rId3"/>
              </a:rPr>
              <a:t>Popcode</a:t>
            </a:r>
            <a:r>
              <a:rPr lang="en" sz="2400" b="1" dirty="0">
                <a:solidFill>
                  <a:schemeClr val="dk1"/>
                </a:solidFill>
              </a:rPr>
              <a:t> </a:t>
            </a:r>
            <a:endParaRPr sz="2400" dirty="0">
              <a:solidFill>
                <a:schemeClr val="dk1"/>
              </a:solidFill>
            </a:endParaRPr>
          </a:p>
          <a:p>
            <a:pPr marL="0" lvl="0" indent="0" algn="l" rtl="0">
              <a:lnSpc>
                <a:spcPct val="115000"/>
              </a:lnSpc>
              <a:spcBef>
                <a:spcPts val="0"/>
              </a:spcBef>
              <a:spcAft>
                <a:spcPts val="0"/>
              </a:spcAft>
              <a:buNone/>
            </a:pPr>
            <a:r>
              <a:rPr lang="en" sz="2400" dirty="0">
                <a:solidFill>
                  <a:schemeClr val="dk1"/>
                </a:solidFill>
              </a:rPr>
              <a:t>Write the for of loop that appends each item of the array to an unordered list.</a:t>
            </a:r>
            <a:endParaRPr sz="2400" dirty="0">
              <a:solidFill>
                <a:schemeClr val="dk1"/>
              </a:solidFill>
            </a:endParaRPr>
          </a:p>
        </p:txBody>
      </p:sp>
      <p:sp>
        <p:nvSpPr>
          <p:cNvPr id="464" name="Google Shape;464;p60"/>
          <p:cNvSpPr txBox="1"/>
          <p:nvPr/>
        </p:nvSpPr>
        <p:spPr>
          <a:xfrm>
            <a:off x="657450" y="2131575"/>
            <a:ext cx="1428300" cy="5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Computer</a:t>
            </a:r>
            <a:endParaRPr sz="1800" b="1">
              <a:latin typeface="Helvetica Neue"/>
              <a:ea typeface="Helvetica Neue"/>
              <a:cs typeface="Helvetica Neue"/>
              <a:sym typeface="Helvetica Neue"/>
            </a:endParaRPr>
          </a:p>
        </p:txBody>
      </p:sp>
      <p:pic>
        <p:nvPicPr>
          <p:cNvPr id="465" name="Google Shape;465;p60"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47175" y="2726432"/>
            <a:ext cx="2248850" cy="1686646"/>
          </a:xfrm>
          <a:prstGeom prst="rect">
            <a:avLst/>
          </a:prstGeom>
          <a:noFill/>
          <a:ln>
            <a:noFill/>
          </a:ln>
        </p:spPr>
      </p:pic>
      <p:pic>
        <p:nvPicPr>
          <p:cNvPr id="3" name="图片 2">
            <a:extLst>
              <a:ext uri="{FF2B5EF4-FFF2-40B4-BE49-F238E27FC236}">
                <a16:creationId xmlns:a16="http://schemas.microsoft.com/office/drawing/2014/main" id="{383D1D04-3224-0B49-A4E3-9B9178E035BC}"/>
              </a:ext>
            </a:extLst>
          </p:cNvPr>
          <p:cNvPicPr>
            <a:picLocks noChangeAspect="1"/>
          </p:cNvPicPr>
          <p:nvPr/>
        </p:nvPicPr>
        <p:blipFill>
          <a:blip r:embed="rId6"/>
          <a:stretch>
            <a:fillRect/>
          </a:stretch>
        </p:blipFill>
        <p:spPr>
          <a:xfrm>
            <a:off x="3353127" y="1635951"/>
            <a:ext cx="5196632" cy="3337983"/>
          </a:xfrm>
          <a:prstGeom prst="rect">
            <a:avLst/>
          </a:prstGeom>
        </p:spPr>
      </p:pic>
    </p:spTree>
    <p:extLst>
      <p:ext uri="{BB962C8B-B14F-4D97-AF65-F5344CB8AC3E}">
        <p14:creationId xmlns:p14="http://schemas.microsoft.com/office/powerpoint/2010/main" val="15640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1"/>
          <p:cNvSpPr txBox="1">
            <a:spLocks noGrp="1"/>
          </p:cNvSpPr>
          <p:nvPr>
            <p:ph type="body" idx="1"/>
          </p:nvPr>
        </p:nvSpPr>
        <p:spPr>
          <a:xfrm>
            <a:off x="3264400" y="1538800"/>
            <a:ext cx="5331000" cy="930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solidFill>
                  <a:schemeClr val="dk1"/>
                </a:solidFill>
                <a:latin typeface="Consolas"/>
                <a:ea typeface="Consolas"/>
                <a:cs typeface="Consolas"/>
                <a:sym typeface="Consolas"/>
              </a:rPr>
              <a:t>let menuItems = ["pizza", "burger", "fries", "salad"];</a:t>
            </a:r>
            <a:endParaRPr sz="2200">
              <a:solidFill>
                <a:schemeClr val="dk1"/>
              </a:solidFill>
              <a:latin typeface="Consolas"/>
              <a:ea typeface="Consolas"/>
              <a:cs typeface="Consolas"/>
              <a:sym typeface="Consolas"/>
            </a:endParaRPr>
          </a:p>
          <a:p>
            <a:pPr marL="0" lvl="0" indent="0" algn="l" rtl="0">
              <a:lnSpc>
                <a:spcPct val="115000"/>
              </a:lnSpc>
              <a:spcBef>
                <a:spcPts val="1000"/>
              </a:spcBef>
              <a:spcAft>
                <a:spcPts val="0"/>
              </a:spcAft>
              <a:buClr>
                <a:schemeClr val="dk1"/>
              </a:buClr>
              <a:buSzPts val="1100"/>
              <a:buFont typeface="Arial"/>
              <a:buNone/>
            </a:pPr>
            <a:endParaRPr sz="2200">
              <a:solidFill>
                <a:schemeClr val="dk1"/>
              </a:solidFill>
              <a:latin typeface="Consolas"/>
              <a:ea typeface="Consolas"/>
              <a:cs typeface="Consolas"/>
              <a:sym typeface="Consolas"/>
            </a:endParaRPr>
          </a:p>
          <a:p>
            <a:pPr marL="0" lvl="0" indent="0" algn="l" rtl="0">
              <a:lnSpc>
                <a:spcPct val="115000"/>
              </a:lnSpc>
              <a:spcBef>
                <a:spcPts val="1000"/>
              </a:spcBef>
              <a:spcAft>
                <a:spcPts val="1000"/>
              </a:spcAft>
              <a:buNone/>
            </a:pPr>
            <a:endParaRPr sz="2200">
              <a:solidFill>
                <a:schemeClr val="dk1"/>
              </a:solidFill>
              <a:latin typeface="Trebuchet MS"/>
              <a:ea typeface="Trebuchet MS"/>
              <a:cs typeface="Trebuchet MS"/>
              <a:sym typeface="Trebuchet MS"/>
            </a:endParaRPr>
          </a:p>
        </p:txBody>
      </p:sp>
      <p:sp>
        <p:nvSpPr>
          <p:cNvPr id="471" name="Google Shape;471;p61"/>
          <p:cNvSpPr txBox="1"/>
          <p:nvPr/>
        </p:nvSpPr>
        <p:spPr>
          <a:xfrm>
            <a:off x="3264400" y="2513125"/>
            <a:ext cx="5331000" cy="15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Given this array, write the for of loop to append each element to an unordered list</a:t>
            </a:r>
            <a:endParaRPr sz="2400">
              <a:latin typeface="Helvetica Neue"/>
              <a:ea typeface="Helvetica Neue"/>
              <a:cs typeface="Helvetica Neue"/>
              <a:sym typeface="Helvetica Neue"/>
            </a:endParaRPr>
          </a:p>
        </p:txBody>
      </p:sp>
      <p:sp>
        <p:nvSpPr>
          <p:cNvPr id="472" name="Google Shape;472;p61"/>
          <p:cNvSpPr txBox="1"/>
          <p:nvPr/>
        </p:nvSpPr>
        <p:spPr>
          <a:xfrm>
            <a:off x="657450" y="1826775"/>
            <a:ext cx="1428300" cy="5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Paper</a:t>
            </a:r>
            <a:endParaRPr sz="1800" b="1">
              <a:latin typeface="Helvetica Neue"/>
              <a:ea typeface="Helvetica Neue"/>
              <a:cs typeface="Helvetica Neue"/>
              <a:sym typeface="Helvetica Neue"/>
            </a:endParaRPr>
          </a:p>
        </p:txBody>
      </p:sp>
      <p:pic>
        <p:nvPicPr>
          <p:cNvPr id="473" name="Google Shape;473;p61"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3"/>
          </p:cNvPr>
          <p:cNvPicPr preferRelativeResize="0"/>
          <p:nvPr/>
        </p:nvPicPr>
        <p:blipFill>
          <a:blip r:embed="rId4">
            <a:alphaModFix/>
          </a:blip>
          <a:stretch>
            <a:fillRect/>
          </a:stretch>
        </p:blipFill>
        <p:spPr>
          <a:xfrm>
            <a:off x="247175" y="2421632"/>
            <a:ext cx="2248850" cy="1686646"/>
          </a:xfrm>
          <a:prstGeom prst="rect">
            <a:avLst/>
          </a:prstGeom>
          <a:noFill/>
          <a:ln>
            <a:noFill/>
          </a:ln>
        </p:spPr>
      </p:pic>
    </p:spTree>
    <p:extLst>
      <p:ext uri="{BB962C8B-B14F-4D97-AF65-F5344CB8AC3E}">
        <p14:creationId xmlns:p14="http://schemas.microsoft.com/office/powerpoint/2010/main" val="267060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2"/>
          <p:cNvSpPr txBox="1">
            <a:spLocks noGrp="1"/>
          </p:cNvSpPr>
          <p:nvPr>
            <p:ph type="title"/>
          </p:nvPr>
        </p:nvSpPr>
        <p:spPr>
          <a:xfrm>
            <a:off x="513450" y="2548700"/>
            <a:ext cx="8117100" cy="1027500"/>
          </a:xfrm>
          <a:prstGeom prst="rect">
            <a:avLst/>
          </a:prstGeom>
        </p:spPr>
        <p:txBody>
          <a:bodyPr spcFirstLastPara="1" wrap="square" lIns="91425" tIns="91425" rIns="91425" bIns="91425" anchor="t" anchorCtr="0">
            <a:noAutofit/>
          </a:bodyPr>
          <a:lstStyle/>
          <a:p>
            <a:pPr lvl="0"/>
            <a:r>
              <a:rPr lang="zh-CN" altLang="en-US" dirty="0"/>
              <a:t>使用</a:t>
            </a:r>
            <a:r>
              <a:rPr lang="en-US" altLang="zh-CN" dirty="0"/>
              <a:t>.</a:t>
            </a:r>
            <a:r>
              <a:rPr lang="en-US" dirty="0"/>
              <a:t>push</a:t>
            </a:r>
            <a:r>
              <a:rPr lang="zh-CN" altLang="en-US" dirty="0"/>
              <a:t>将元素添加到数组中，并使用</a:t>
            </a:r>
            <a:r>
              <a:rPr lang="en-US" altLang="zh-CN" dirty="0"/>
              <a:t>.</a:t>
            </a:r>
            <a:r>
              <a:rPr lang="en-US" dirty="0"/>
              <a:t>length</a:t>
            </a:r>
            <a:r>
              <a:rPr lang="zh-CN" altLang="en-US" dirty="0"/>
              <a:t>获取数组中元素的数量</a:t>
            </a:r>
            <a:endParaRPr dirty="0"/>
          </a:p>
        </p:txBody>
      </p:sp>
      <p:sp>
        <p:nvSpPr>
          <p:cNvPr id="479" name="Google Shape;479;p62"/>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Vocabulary: </a:t>
            </a:r>
            <a:r>
              <a:rPr lang="en" b="1">
                <a:solidFill>
                  <a:schemeClr val="accent1"/>
                </a:solidFill>
              </a:rPr>
              <a:t>array, </a:t>
            </a:r>
            <a:r>
              <a:rPr lang="en" b="1">
                <a:solidFill>
                  <a:schemeClr val="accent1"/>
                </a:solidFill>
                <a:latin typeface="Consolas"/>
                <a:ea typeface="Consolas"/>
                <a:cs typeface="Consolas"/>
                <a:sym typeface="Consolas"/>
              </a:rPr>
              <a:t>.push, .length</a:t>
            </a:r>
            <a:r>
              <a:rPr lang="en"/>
              <a:t> </a:t>
            </a:r>
            <a:endParaRPr/>
          </a:p>
          <a:p>
            <a:pPr marL="0" lvl="0" indent="0" algn="ctr" rtl="0">
              <a:spcBef>
                <a:spcPts val="0"/>
              </a:spcBef>
              <a:spcAft>
                <a:spcPts val="0"/>
              </a:spcAft>
              <a:buNone/>
            </a:pPr>
            <a:endParaRPr/>
          </a:p>
        </p:txBody>
      </p:sp>
      <p:pic>
        <p:nvPicPr>
          <p:cNvPr id="480" name="Google Shape;480;p62"/>
          <p:cNvPicPr preferRelativeResize="0"/>
          <p:nvPr/>
        </p:nvPicPr>
        <p:blipFill>
          <a:blip r:embed="rId3">
            <a:alphaModFix/>
          </a:blip>
          <a:stretch>
            <a:fillRect/>
          </a:stretch>
        </p:blipFill>
        <p:spPr>
          <a:xfrm>
            <a:off x="8484575" y="195750"/>
            <a:ext cx="500375" cy="500375"/>
          </a:xfrm>
          <a:prstGeom prst="rect">
            <a:avLst/>
          </a:prstGeom>
          <a:noFill/>
          <a:ln>
            <a:noFill/>
          </a:ln>
        </p:spPr>
      </p:pic>
    </p:spTree>
    <p:extLst>
      <p:ext uri="{BB962C8B-B14F-4D97-AF65-F5344CB8AC3E}">
        <p14:creationId xmlns:p14="http://schemas.microsoft.com/office/powerpoint/2010/main" val="2555365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en-US" dirty="0"/>
              <a:t>.push（）</a:t>
            </a:r>
            <a:r>
              <a:rPr lang="zh-CN" altLang="en-US" dirty="0"/>
              <a:t>是一种用于向数组添加元素的方法。</a:t>
            </a:r>
            <a:endParaRPr dirty="0"/>
          </a:p>
        </p:txBody>
      </p:sp>
      <p:sp>
        <p:nvSpPr>
          <p:cNvPr id="486" name="Google Shape;486;p63"/>
          <p:cNvSpPr txBox="1"/>
          <p:nvPr/>
        </p:nvSpPr>
        <p:spPr>
          <a:xfrm>
            <a:off x="3264400" y="1539950"/>
            <a:ext cx="5331000" cy="708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onsolas"/>
                <a:ea typeface="Consolas"/>
                <a:cs typeface="Consolas"/>
                <a:sym typeface="Consolas"/>
              </a:rPr>
              <a:t>donuts</a:t>
            </a:r>
            <a:r>
              <a:rPr lang="en" sz="3000">
                <a:solidFill>
                  <a:srgbClr val="EF5330"/>
                </a:solidFill>
                <a:latin typeface="Consolas"/>
                <a:ea typeface="Consolas"/>
                <a:cs typeface="Consolas"/>
                <a:sym typeface="Consolas"/>
              </a:rPr>
              <a:t>.</a:t>
            </a:r>
            <a:r>
              <a:rPr lang="en" sz="3000" b="1">
                <a:solidFill>
                  <a:srgbClr val="EF5330"/>
                </a:solidFill>
                <a:latin typeface="Consolas"/>
                <a:ea typeface="Consolas"/>
                <a:cs typeface="Consolas"/>
                <a:sym typeface="Consolas"/>
              </a:rPr>
              <a:t>push</a:t>
            </a:r>
            <a:r>
              <a:rPr lang="en" sz="3000">
                <a:solidFill>
                  <a:srgbClr val="EF5330"/>
                </a:solidFill>
                <a:latin typeface="Consolas"/>
                <a:ea typeface="Consolas"/>
                <a:cs typeface="Consolas"/>
                <a:sym typeface="Consolas"/>
              </a:rPr>
              <a:t>(</a:t>
            </a:r>
            <a:r>
              <a:rPr lang="en" sz="3000">
                <a:solidFill>
                  <a:schemeClr val="dk1"/>
                </a:solidFill>
                <a:latin typeface="Consolas"/>
                <a:ea typeface="Consolas"/>
                <a:cs typeface="Consolas"/>
                <a:sym typeface="Consolas"/>
              </a:rPr>
              <a:t>"</a:t>
            </a:r>
            <a:r>
              <a:rPr lang="en" sz="3000">
                <a:latin typeface="Consolas"/>
                <a:ea typeface="Consolas"/>
                <a:cs typeface="Consolas"/>
                <a:sym typeface="Consolas"/>
              </a:rPr>
              <a:t>glazed</a:t>
            </a:r>
            <a:r>
              <a:rPr lang="en" sz="3000">
                <a:solidFill>
                  <a:schemeClr val="dk1"/>
                </a:solidFill>
                <a:latin typeface="Consolas"/>
                <a:ea typeface="Consolas"/>
                <a:cs typeface="Consolas"/>
                <a:sym typeface="Consolas"/>
              </a:rPr>
              <a:t>"</a:t>
            </a:r>
            <a:r>
              <a:rPr lang="en" sz="3000">
                <a:solidFill>
                  <a:srgbClr val="EF5330"/>
                </a:solidFill>
                <a:latin typeface="Consolas"/>
                <a:ea typeface="Consolas"/>
                <a:cs typeface="Consolas"/>
                <a:sym typeface="Consolas"/>
              </a:rPr>
              <a:t>)</a:t>
            </a:r>
            <a:r>
              <a:rPr lang="en" sz="3000">
                <a:latin typeface="Consolas"/>
                <a:ea typeface="Consolas"/>
                <a:cs typeface="Consolas"/>
                <a:sym typeface="Consolas"/>
              </a:rPr>
              <a:t>;</a:t>
            </a:r>
            <a:endParaRPr sz="3000">
              <a:latin typeface="Consolas"/>
              <a:ea typeface="Consolas"/>
              <a:cs typeface="Consolas"/>
              <a:sym typeface="Consolas"/>
            </a:endParaRPr>
          </a:p>
        </p:txBody>
      </p:sp>
      <p:sp>
        <p:nvSpPr>
          <p:cNvPr id="487" name="Google Shape;487;p63"/>
          <p:cNvSpPr txBox="1"/>
          <p:nvPr/>
        </p:nvSpPr>
        <p:spPr>
          <a:xfrm>
            <a:off x="3317075" y="2513200"/>
            <a:ext cx="17433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 sz="2000" u="sng" dirty="0">
                <a:latin typeface="Helvetica Neue"/>
                <a:ea typeface="Helvetica Neue"/>
                <a:cs typeface="Helvetica Neue"/>
                <a:sym typeface="Helvetica Neue"/>
              </a:rPr>
              <a:t>数组</a:t>
            </a:r>
            <a:r>
              <a:rPr lang="zh-CN" altLang="en-US" sz="2000" u="sng" dirty="0">
                <a:latin typeface="Helvetica Neue"/>
                <a:ea typeface="Helvetica Neue"/>
                <a:cs typeface="Helvetica Neue"/>
                <a:sym typeface="Helvetica Neue"/>
              </a:rPr>
              <a:t>名</a:t>
            </a:r>
            <a:endParaRPr sz="2000" u="sng" dirty="0">
              <a:latin typeface="Helvetica Neue"/>
              <a:ea typeface="Helvetica Neue"/>
              <a:cs typeface="Helvetica Neue"/>
              <a:sym typeface="Helvetica Neue"/>
            </a:endParaRPr>
          </a:p>
        </p:txBody>
      </p:sp>
      <p:sp>
        <p:nvSpPr>
          <p:cNvPr id="488" name="Google Shape;488;p63"/>
          <p:cNvSpPr txBox="1"/>
          <p:nvPr/>
        </p:nvSpPr>
        <p:spPr>
          <a:xfrm>
            <a:off x="4128700" y="3037125"/>
            <a:ext cx="2642700" cy="47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 sz="2000" u="sng" dirty="0">
                <a:latin typeface="Helvetica Neue"/>
                <a:ea typeface="Helvetica Neue"/>
                <a:cs typeface="Helvetica Neue"/>
                <a:sym typeface="Helvetica Neue"/>
              </a:rPr>
              <a:t>方法</a:t>
            </a:r>
            <a:r>
              <a:rPr lang="en" sz="2000" dirty="0">
                <a:latin typeface="Helvetica Neue"/>
                <a:ea typeface="Helvetica Neue"/>
                <a:cs typeface="Helvetica Neue"/>
                <a:sym typeface="Helvetica Neue"/>
              </a:rPr>
              <a:t> </a:t>
            </a:r>
            <a:endParaRPr sz="2000" dirty="0">
              <a:latin typeface="Helvetica Neue"/>
              <a:ea typeface="Helvetica Neue"/>
              <a:cs typeface="Helvetica Neue"/>
              <a:sym typeface="Helvetica Neue"/>
            </a:endParaRPr>
          </a:p>
        </p:txBody>
      </p:sp>
      <p:sp>
        <p:nvSpPr>
          <p:cNvPr id="489" name="Google Shape;489;p63"/>
          <p:cNvSpPr txBox="1"/>
          <p:nvPr/>
        </p:nvSpPr>
        <p:spPr>
          <a:xfrm>
            <a:off x="6305125" y="2513200"/>
            <a:ext cx="1743300" cy="9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 sz="2000" u="sng" dirty="0">
                <a:latin typeface="Helvetica Neue"/>
                <a:ea typeface="Helvetica Neue"/>
                <a:cs typeface="Helvetica Neue"/>
                <a:sym typeface="Helvetica Neue"/>
              </a:rPr>
              <a:t>要</a:t>
            </a:r>
            <a:r>
              <a:rPr lang="zh-CN" altLang="en-US" sz="2000" u="sng" dirty="0">
                <a:latin typeface="Helvetica Neue"/>
                <a:ea typeface="Helvetica Neue"/>
                <a:cs typeface="Helvetica Neue"/>
                <a:sym typeface="Helvetica Neue"/>
              </a:rPr>
              <a:t>加的元素</a:t>
            </a:r>
            <a:endParaRPr sz="2000" u="sng" dirty="0">
              <a:latin typeface="Helvetica Neue"/>
              <a:ea typeface="Helvetica Neue"/>
              <a:cs typeface="Helvetica Neue"/>
              <a:sym typeface="Helvetica Neue"/>
            </a:endParaRPr>
          </a:p>
        </p:txBody>
      </p:sp>
      <p:sp>
        <p:nvSpPr>
          <p:cNvPr id="490" name="Google Shape;490;p63"/>
          <p:cNvSpPr/>
          <p:nvPr/>
        </p:nvSpPr>
        <p:spPr>
          <a:xfrm>
            <a:off x="3436300" y="2612238"/>
            <a:ext cx="1593000" cy="409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3"/>
          <p:cNvSpPr/>
          <p:nvPr/>
        </p:nvSpPr>
        <p:spPr>
          <a:xfrm>
            <a:off x="3555550" y="1689650"/>
            <a:ext cx="1354500" cy="409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3"/>
          <p:cNvSpPr/>
          <p:nvPr/>
        </p:nvSpPr>
        <p:spPr>
          <a:xfrm>
            <a:off x="4925200" y="1689650"/>
            <a:ext cx="1041900" cy="409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3"/>
          <p:cNvSpPr/>
          <p:nvPr/>
        </p:nvSpPr>
        <p:spPr>
          <a:xfrm>
            <a:off x="6145450" y="1689650"/>
            <a:ext cx="1699200" cy="409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3"/>
          <p:cNvSpPr/>
          <p:nvPr/>
        </p:nvSpPr>
        <p:spPr>
          <a:xfrm>
            <a:off x="6474100" y="2596600"/>
            <a:ext cx="1450800" cy="7086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3"/>
          <p:cNvSpPr/>
          <p:nvPr/>
        </p:nvSpPr>
        <p:spPr>
          <a:xfrm>
            <a:off x="4863100" y="3098325"/>
            <a:ext cx="1166100" cy="409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6" name="Google Shape;496;p63"/>
          <p:cNvCxnSpPr>
            <a:stCxn id="491" idx="2"/>
            <a:endCxn id="490" idx="0"/>
          </p:cNvCxnSpPr>
          <p:nvPr/>
        </p:nvCxnSpPr>
        <p:spPr>
          <a:xfrm>
            <a:off x="4232800" y="2098850"/>
            <a:ext cx="0" cy="513300"/>
          </a:xfrm>
          <a:prstGeom prst="straightConnector1">
            <a:avLst/>
          </a:prstGeom>
          <a:noFill/>
          <a:ln w="28575" cap="flat" cmpd="sng">
            <a:solidFill>
              <a:srgbClr val="0080FF"/>
            </a:solidFill>
            <a:prstDash val="solid"/>
            <a:round/>
            <a:headEnd type="none" w="med" len="med"/>
            <a:tailEnd type="none" w="med" len="med"/>
          </a:ln>
        </p:spPr>
      </p:cxnSp>
      <p:cxnSp>
        <p:nvCxnSpPr>
          <p:cNvPr id="497" name="Google Shape;497;p63"/>
          <p:cNvCxnSpPr>
            <a:stCxn id="492" idx="2"/>
            <a:endCxn id="495" idx="0"/>
          </p:cNvCxnSpPr>
          <p:nvPr/>
        </p:nvCxnSpPr>
        <p:spPr>
          <a:xfrm>
            <a:off x="5446150" y="2098850"/>
            <a:ext cx="0" cy="999600"/>
          </a:xfrm>
          <a:prstGeom prst="straightConnector1">
            <a:avLst/>
          </a:prstGeom>
          <a:noFill/>
          <a:ln w="28575" cap="flat" cmpd="sng">
            <a:solidFill>
              <a:srgbClr val="0080FF"/>
            </a:solidFill>
            <a:prstDash val="solid"/>
            <a:round/>
            <a:headEnd type="none" w="med" len="med"/>
            <a:tailEnd type="none" w="med" len="med"/>
          </a:ln>
        </p:spPr>
      </p:cxnSp>
      <p:cxnSp>
        <p:nvCxnSpPr>
          <p:cNvPr id="498" name="Google Shape;498;p63"/>
          <p:cNvCxnSpPr/>
          <p:nvPr/>
        </p:nvCxnSpPr>
        <p:spPr>
          <a:xfrm>
            <a:off x="6995050" y="2071950"/>
            <a:ext cx="22200" cy="524700"/>
          </a:xfrm>
          <a:prstGeom prst="straightConnector1">
            <a:avLst/>
          </a:prstGeom>
          <a:noFill/>
          <a:ln w="28575" cap="flat" cmpd="sng">
            <a:solidFill>
              <a:srgbClr val="0080FF"/>
            </a:solidFill>
            <a:prstDash val="solid"/>
            <a:round/>
            <a:headEnd type="none" w="med" len="med"/>
            <a:tailEnd type="none" w="med" len="med"/>
          </a:ln>
        </p:spPr>
      </p:cxnSp>
      <p:pic>
        <p:nvPicPr>
          <p:cNvPr id="499" name="Google Shape;499;p63"/>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360087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Using </a:t>
            </a:r>
            <a:r>
              <a:rPr lang="en">
                <a:latin typeface="Consolas"/>
                <a:ea typeface="Consolas"/>
                <a:cs typeface="Consolas"/>
                <a:sym typeface="Consolas"/>
              </a:rPr>
              <a:t>.push()</a:t>
            </a:r>
            <a:endParaRPr>
              <a:latin typeface="Consolas"/>
              <a:ea typeface="Consolas"/>
              <a:cs typeface="Consolas"/>
              <a:sym typeface="Consolas"/>
            </a:endParaRPr>
          </a:p>
        </p:txBody>
      </p:sp>
      <p:sp>
        <p:nvSpPr>
          <p:cNvPr id="505" name="Google Shape;505;p64"/>
          <p:cNvSpPr/>
          <p:nvPr/>
        </p:nvSpPr>
        <p:spPr>
          <a:xfrm>
            <a:off x="1280500" y="3174325"/>
            <a:ext cx="6477900" cy="1624800"/>
          </a:xfrm>
          <a:prstGeom prst="rect">
            <a:avLst/>
          </a:prstGeom>
          <a:no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6" name="Google Shape;506;p64"/>
          <p:cNvPicPr preferRelativeResize="0"/>
          <p:nvPr/>
        </p:nvPicPr>
        <p:blipFill rotWithShape="1">
          <a:blip r:embed="rId3">
            <a:alphaModFix/>
          </a:blip>
          <a:srcRect b="51943"/>
          <a:stretch/>
        </p:blipFill>
        <p:spPr>
          <a:xfrm>
            <a:off x="2854675" y="3213150"/>
            <a:ext cx="3219450" cy="1547150"/>
          </a:xfrm>
          <a:prstGeom prst="rect">
            <a:avLst/>
          </a:prstGeom>
          <a:noFill/>
          <a:ln>
            <a:noFill/>
          </a:ln>
        </p:spPr>
      </p:pic>
      <p:pic>
        <p:nvPicPr>
          <p:cNvPr id="507" name="Google Shape;507;p64"/>
          <p:cNvPicPr preferRelativeResize="0"/>
          <p:nvPr/>
        </p:nvPicPr>
        <p:blipFill rotWithShape="1">
          <a:blip r:embed="rId3">
            <a:alphaModFix/>
          </a:blip>
          <a:srcRect l="49377" t="49533" b="2407"/>
          <a:stretch/>
        </p:blipFill>
        <p:spPr>
          <a:xfrm>
            <a:off x="1321725" y="3213150"/>
            <a:ext cx="1629800" cy="1547150"/>
          </a:xfrm>
          <a:prstGeom prst="rect">
            <a:avLst/>
          </a:prstGeom>
          <a:noFill/>
          <a:ln>
            <a:noFill/>
          </a:ln>
        </p:spPr>
      </p:pic>
      <p:pic>
        <p:nvPicPr>
          <p:cNvPr id="508" name="Google Shape;508;p64"/>
          <p:cNvPicPr preferRelativeResize="0"/>
          <p:nvPr/>
        </p:nvPicPr>
        <p:blipFill rotWithShape="1">
          <a:blip r:embed="rId3">
            <a:alphaModFix/>
          </a:blip>
          <a:srcRect t="47126" r="49377" b="4815"/>
          <a:stretch/>
        </p:blipFill>
        <p:spPr>
          <a:xfrm>
            <a:off x="6074125" y="3213150"/>
            <a:ext cx="1629800" cy="1547150"/>
          </a:xfrm>
          <a:prstGeom prst="rect">
            <a:avLst/>
          </a:prstGeom>
          <a:noFill/>
          <a:ln>
            <a:noFill/>
          </a:ln>
        </p:spPr>
      </p:pic>
      <p:sp>
        <p:nvSpPr>
          <p:cNvPr id="509" name="Google Shape;509;p64"/>
          <p:cNvSpPr txBox="1"/>
          <p:nvPr/>
        </p:nvSpPr>
        <p:spPr>
          <a:xfrm>
            <a:off x="1280375" y="2614800"/>
            <a:ext cx="6477900" cy="441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2400"/>
              <a:t>[0] 			    [1] 			[2] 				[3] </a:t>
            </a:r>
            <a:endParaRPr sz="2400"/>
          </a:p>
        </p:txBody>
      </p:sp>
      <p:sp>
        <p:nvSpPr>
          <p:cNvPr id="510" name="Google Shape;510;p64"/>
          <p:cNvSpPr/>
          <p:nvPr/>
        </p:nvSpPr>
        <p:spPr>
          <a:xfrm>
            <a:off x="6058150" y="2571750"/>
            <a:ext cx="2076900" cy="2431800"/>
          </a:xfrm>
          <a:prstGeom prst="rect">
            <a:avLst/>
          </a:prstGeom>
          <a:noFill/>
          <a:ln w="3810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4"/>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nSpc>
                <a:spcPct val="93000"/>
              </a:lnSpc>
              <a:buNone/>
            </a:pPr>
            <a:r>
              <a:rPr lang="en-US" sz="2400" dirty="0">
                <a:solidFill>
                  <a:schemeClr val="dk1"/>
                </a:solidFill>
                <a:latin typeface="Consolas"/>
                <a:ea typeface="Consolas"/>
                <a:cs typeface="Consolas"/>
                <a:sym typeface="Consolas"/>
              </a:rPr>
              <a:t>.push（）</a:t>
            </a:r>
            <a:r>
              <a:rPr lang="zh-CN" altLang="en-US" sz="2400" dirty="0">
                <a:solidFill>
                  <a:schemeClr val="dk1"/>
                </a:solidFill>
                <a:latin typeface="Consolas"/>
                <a:ea typeface="Consolas"/>
                <a:cs typeface="Consolas"/>
                <a:sym typeface="Consolas"/>
              </a:rPr>
              <a:t>总是将元素添加到数组的末尾</a:t>
            </a:r>
            <a:endParaRPr sz="2400" dirty="0">
              <a:solidFill>
                <a:schemeClr val="dk1"/>
              </a:solidFill>
            </a:endParaRPr>
          </a:p>
        </p:txBody>
      </p:sp>
      <p:pic>
        <p:nvPicPr>
          <p:cNvPr id="512" name="Google Shape;512;p64"/>
          <p:cNvPicPr preferRelativeResize="0"/>
          <p:nvPr/>
        </p:nvPicPr>
        <p:blipFill>
          <a:blip r:embed="rId4">
            <a:alphaModFix/>
          </a:blip>
          <a:stretch>
            <a:fillRect/>
          </a:stretch>
        </p:blipFill>
        <p:spPr>
          <a:xfrm>
            <a:off x="8310291" y="128022"/>
            <a:ext cx="605117" cy="605100"/>
          </a:xfrm>
          <a:prstGeom prst="rect">
            <a:avLst/>
          </a:prstGeom>
          <a:noFill/>
          <a:ln>
            <a:noFill/>
          </a:ln>
        </p:spPr>
      </p:pic>
      <p:sp>
        <p:nvSpPr>
          <p:cNvPr id="513" name="Google Shape;513;p64"/>
          <p:cNvSpPr txBox="1"/>
          <p:nvPr/>
        </p:nvSpPr>
        <p:spPr>
          <a:xfrm>
            <a:off x="532950" y="1787975"/>
            <a:ext cx="8078100" cy="708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lvl="0"/>
            <a:r>
              <a:rPr lang="en" sz="1900" dirty="0">
                <a:latin typeface="Consolas"/>
                <a:ea typeface="Consolas"/>
                <a:cs typeface="Consolas"/>
                <a:sym typeface="Consolas"/>
              </a:rPr>
              <a:t>let </a:t>
            </a:r>
            <a:r>
              <a:rPr lang="zh-CN" altLang="en" sz="1900" dirty="0">
                <a:latin typeface="Consolas"/>
                <a:ea typeface="Consolas"/>
                <a:cs typeface="Consolas"/>
                <a:sym typeface="Consolas"/>
              </a:rPr>
              <a:t>甜甜圈</a:t>
            </a:r>
            <a:r>
              <a:rPr lang="en" sz="1900" dirty="0">
                <a:latin typeface="Consolas"/>
                <a:ea typeface="Consolas"/>
                <a:cs typeface="Consolas"/>
                <a:sym typeface="Consolas"/>
              </a:rPr>
              <a:t> = [“</a:t>
            </a:r>
            <a:r>
              <a:rPr lang="zh-CN" altLang="en-US" sz="1900" dirty="0">
                <a:latin typeface="Consolas"/>
                <a:ea typeface="Consolas"/>
                <a:cs typeface="Consolas"/>
                <a:sym typeface="Consolas"/>
              </a:rPr>
              <a:t>香草”，“巧克力”，“草莓”</a:t>
            </a:r>
            <a:r>
              <a:rPr lang="en" sz="1900" dirty="0">
                <a:latin typeface="Consolas"/>
                <a:ea typeface="Consolas"/>
                <a:cs typeface="Consolas"/>
                <a:sym typeface="Consolas"/>
              </a:rPr>
              <a:t>];</a:t>
            </a:r>
            <a:endParaRPr sz="1900" dirty="0">
              <a:latin typeface="Consolas"/>
              <a:ea typeface="Consolas"/>
              <a:cs typeface="Consolas"/>
              <a:sym typeface="Consolas"/>
            </a:endParaRPr>
          </a:p>
          <a:p>
            <a:pPr lvl="0"/>
            <a:r>
              <a:rPr lang="zh-CN" altLang="en" sz="1900" dirty="0">
                <a:latin typeface="Consolas"/>
                <a:ea typeface="Consolas"/>
                <a:cs typeface="Consolas"/>
                <a:sym typeface="Consolas"/>
              </a:rPr>
              <a:t>甜甜圈</a:t>
            </a:r>
            <a:r>
              <a:rPr lang="en" sz="1900" dirty="0">
                <a:solidFill>
                  <a:srgbClr val="EF5330"/>
                </a:solidFill>
                <a:latin typeface="Consolas"/>
                <a:ea typeface="Consolas"/>
                <a:cs typeface="Consolas"/>
                <a:sym typeface="Consolas"/>
              </a:rPr>
              <a:t>.</a:t>
            </a:r>
            <a:r>
              <a:rPr lang="en" sz="1900" b="1" dirty="0">
                <a:solidFill>
                  <a:srgbClr val="EF5330"/>
                </a:solidFill>
                <a:latin typeface="Consolas"/>
                <a:ea typeface="Consolas"/>
                <a:cs typeface="Consolas"/>
                <a:sym typeface="Consolas"/>
              </a:rPr>
              <a:t>push</a:t>
            </a:r>
            <a:r>
              <a:rPr lang="en" sz="1900" dirty="0">
                <a:solidFill>
                  <a:srgbClr val="EF5330"/>
                </a:solidFill>
                <a:latin typeface="Consolas"/>
                <a:ea typeface="Consolas"/>
                <a:cs typeface="Consolas"/>
                <a:sym typeface="Consolas"/>
              </a:rPr>
              <a:t>(</a:t>
            </a:r>
            <a:r>
              <a:rPr lang="en" sz="1900" dirty="0">
                <a:solidFill>
                  <a:schemeClr val="dk1"/>
                </a:solidFill>
                <a:latin typeface="Consolas"/>
                <a:ea typeface="Consolas"/>
                <a:cs typeface="Consolas"/>
                <a:sym typeface="Consolas"/>
              </a:rPr>
              <a:t>“</a:t>
            </a:r>
            <a:r>
              <a:rPr lang="zh-CN" altLang="en" sz="1900" dirty="0">
                <a:solidFill>
                  <a:schemeClr val="dk1"/>
                </a:solidFill>
                <a:latin typeface="Consolas"/>
                <a:ea typeface="Consolas"/>
                <a:cs typeface="Consolas"/>
                <a:sym typeface="Consolas"/>
              </a:rPr>
              <a:t>橘子</a:t>
            </a:r>
            <a:r>
              <a:rPr lang="en" sz="1900" dirty="0">
                <a:solidFill>
                  <a:schemeClr val="dk1"/>
                </a:solidFill>
                <a:latin typeface="Consolas"/>
                <a:ea typeface="Consolas"/>
                <a:cs typeface="Consolas"/>
                <a:sym typeface="Consolas"/>
              </a:rPr>
              <a:t>"</a:t>
            </a:r>
            <a:r>
              <a:rPr lang="en" sz="1900" dirty="0">
                <a:solidFill>
                  <a:srgbClr val="EF5330"/>
                </a:solidFill>
                <a:latin typeface="Consolas"/>
                <a:ea typeface="Consolas"/>
                <a:cs typeface="Consolas"/>
                <a:sym typeface="Consolas"/>
              </a:rPr>
              <a:t>)</a:t>
            </a:r>
            <a:r>
              <a:rPr lang="en" sz="1900" dirty="0">
                <a:latin typeface="Consolas"/>
                <a:ea typeface="Consolas"/>
                <a:cs typeface="Consolas"/>
                <a:sym typeface="Consolas"/>
              </a:rPr>
              <a:t>;</a:t>
            </a:r>
            <a:endParaRPr sz="1900" dirty="0">
              <a:latin typeface="Consolas"/>
              <a:ea typeface="Consolas"/>
              <a:cs typeface="Consolas"/>
              <a:sym typeface="Consolas"/>
            </a:endParaRPr>
          </a:p>
        </p:txBody>
      </p:sp>
    </p:spTree>
    <p:extLst>
      <p:ext uri="{BB962C8B-B14F-4D97-AF65-F5344CB8AC3E}">
        <p14:creationId xmlns:p14="http://schemas.microsoft.com/office/powerpoint/2010/main" val="11598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0"/>
                                  </p:stCondLst>
                                  <p:childTnLst>
                                    <p:set>
                                      <p:cBhvr>
                                        <p:cTn id="9"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zh-CN" altLang="en-US" dirty="0"/>
              <a:t>您也可以把变量</a:t>
            </a:r>
            <a:r>
              <a:rPr lang="en-US" altLang="zh-CN" dirty="0"/>
              <a:t>.</a:t>
            </a:r>
            <a:r>
              <a:rPr lang="en-US" dirty="0"/>
              <a:t>push（）</a:t>
            </a:r>
            <a:r>
              <a:rPr lang="zh-CN" altLang="en-US" dirty="0"/>
              <a:t>进数组</a:t>
            </a:r>
            <a:endParaRPr dirty="0"/>
          </a:p>
        </p:txBody>
      </p:sp>
      <p:sp>
        <p:nvSpPr>
          <p:cNvPr id="519" name="Google Shape;519;p65"/>
          <p:cNvSpPr txBox="1">
            <a:spLocks noGrp="1"/>
          </p:cNvSpPr>
          <p:nvPr>
            <p:ph type="body" idx="1"/>
          </p:nvPr>
        </p:nvSpPr>
        <p:spPr>
          <a:xfrm>
            <a:off x="2953500" y="1538800"/>
            <a:ext cx="5964000" cy="1733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endParaRPr sz="1500">
              <a:latin typeface="Trebuchet MS"/>
              <a:ea typeface="Trebuchet MS"/>
              <a:cs typeface="Trebuchet MS"/>
              <a:sym typeface="Trebuchet MS"/>
            </a:endParaRPr>
          </a:p>
          <a:p>
            <a:pPr marL="971550" lvl="0" indent="-1028700" algn="l" rtl="0">
              <a:lnSpc>
                <a:spcPct val="93000"/>
              </a:lnSpc>
              <a:spcBef>
                <a:spcPts val="0"/>
              </a:spcBef>
              <a:spcAft>
                <a:spcPts val="0"/>
              </a:spcAft>
              <a:buClr>
                <a:schemeClr val="dk1"/>
              </a:buClr>
              <a:buSzPts val="1100"/>
              <a:buFont typeface="Arial"/>
              <a:buNone/>
            </a:pPr>
            <a:r>
              <a:rPr lang="en" sz="2100">
                <a:latin typeface="Consolas"/>
                <a:ea typeface="Consolas"/>
                <a:cs typeface="Consolas"/>
                <a:sym typeface="Consolas"/>
              </a:rPr>
              <a:t> let donuts = ["vanilla", "chocolate",      "strawberry"];</a:t>
            </a:r>
            <a:endParaRPr sz="2100">
              <a:latin typeface="Consolas"/>
              <a:ea typeface="Consolas"/>
              <a:cs typeface="Consolas"/>
              <a:sym typeface="Consolas"/>
            </a:endParaRPr>
          </a:p>
          <a:p>
            <a:pPr marL="0" lvl="0" indent="0" algn="l" rtl="0">
              <a:lnSpc>
                <a:spcPct val="93000"/>
              </a:lnSpc>
              <a:spcBef>
                <a:spcPts val="0"/>
              </a:spcBef>
              <a:spcAft>
                <a:spcPts val="0"/>
              </a:spcAft>
              <a:buNone/>
            </a:pPr>
            <a:r>
              <a:rPr lang="en" sz="2100">
                <a:solidFill>
                  <a:schemeClr val="dk1"/>
                </a:solidFill>
                <a:latin typeface="Consolas"/>
                <a:ea typeface="Consolas"/>
                <a:cs typeface="Consolas"/>
                <a:sym typeface="Consolas"/>
              </a:rPr>
              <a:t> let </a:t>
            </a:r>
            <a:r>
              <a:rPr lang="en" sz="2100">
                <a:solidFill>
                  <a:srgbClr val="EF5330"/>
                </a:solidFill>
                <a:latin typeface="Consolas"/>
                <a:ea typeface="Consolas"/>
                <a:cs typeface="Consolas"/>
                <a:sym typeface="Consolas"/>
              </a:rPr>
              <a:t>faveFlavor</a:t>
            </a:r>
            <a:r>
              <a:rPr lang="en" sz="2100">
                <a:solidFill>
                  <a:schemeClr val="dk1"/>
                </a:solidFill>
                <a:latin typeface="Consolas"/>
                <a:ea typeface="Consolas"/>
                <a:cs typeface="Consolas"/>
                <a:sym typeface="Consolas"/>
              </a:rPr>
              <a:t> = "glazed";</a:t>
            </a:r>
            <a:endParaRPr sz="210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100">
                <a:solidFill>
                  <a:schemeClr val="dk1"/>
                </a:solidFill>
                <a:latin typeface="Consolas"/>
                <a:ea typeface="Consolas"/>
                <a:cs typeface="Consolas"/>
                <a:sym typeface="Consolas"/>
              </a:rPr>
              <a:t> donuts.push(</a:t>
            </a:r>
            <a:r>
              <a:rPr lang="en" sz="2100">
                <a:solidFill>
                  <a:srgbClr val="EF5330"/>
                </a:solidFill>
                <a:latin typeface="Consolas"/>
                <a:ea typeface="Consolas"/>
                <a:cs typeface="Consolas"/>
                <a:sym typeface="Consolas"/>
              </a:rPr>
              <a:t>faveFlavor</a:t>
            </a:r>
            <a:r>
              <a:rPr lang="en" sz="2100">
                <a:solidFill>
                  <a:schemeClr val="dk1"/>
                </a:solidFill>
                <a:latin typeface="Consolas"/>
                <a:ea typeface="Consolas"/>
                <a:cs typeface="Consolas"/>
                <a:sym typeface="Consolas"/>
              </a:rPr>
              <a:t>);</a:t>
            </a:r>
            <a:endParaRPr sz="210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endParaRPr sz="2300">
              <a:solidFill>
                <a:schemeClr val="dk1"/>
              </a:solidFill>
              <a:latin typeface="Consolas"/>
              <a:ea typeface="Consolas"/>
              <a:cs typeface="Consolas"/>
              <a:sym typeface="Consolas"/>
            </a:endParaRPr>
          </a:p>
          <a:p>
            <a:pPr marL="0" lvl="0" indent="0" algn="ctr" rtl="0">
              <a:lnSpc>
                <a:spcPct val="93000"/>
              </a:lnSpc>
              <a:spcBef>
                <a:spcPts val="0"/>
              </a:spcBef>
              <a:spcAft>
                <a:spcPts val="0"/>
              </a:spcAft>
              <a:buNone/>
            </a:pPr>
            <a:r>
              <a:rPr lang="en" sz="1500">
                <a:solidFill>
                  <a:schemeClr val="dk1"/>
                </a:solidFill>
                <a:latin typeface="Trebuchet MS"/>
                <a:ea typeface="Trebuchet MS"/>
                <a:cs typeface="Trebuchet MS"/>
                <a:sym typeface="Trebuchet MS"/>
              </a:rPr>
              <a:t> </a:t>
            </a:r>
            <a:endParaRPr sz="17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1500">
              <a:solidFill>
                <a:schemeClr val="dk1"/>
              </a:solidFill>
              <a:latin typeface="Trebuchet MS"/>
              <a:ea typeface="Trebuchet MS"/>
              <a:cs typeface="Trebuchet MS"/>
              <a:sym typeface="Trebuchet MS"/>
            </a:endParaRPr>
          </a:p>
          <a:p>
            <a:pPr marL="0" lvl="0" indent="0" algn="l" rtl="0">
              <a:lnSpc>
                <a:spcPct val="93000"/>
              </a:lnSpc>
              <a:spcBef>
                <a:spcPts val="1400"/>
              </a:spcBef>
              <a:spcAft>
                <a:spcPts val="0"/>
              </a:spcAft>
              <a:buNone/>
            </a:pPr>
            <a:endParaRPr sz="2100">
              <a:solidFill>
                <a:schemeClr val="dk1"/>
              </a:solidFill>
            </a:endParaRPr>
          </a:p>
        </p:txBody>
      </p:sp>
      <p:pic>
        <p:nvPicPr>
          <p:cNvPr id="520" name="Google Shape;520;p65"/>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424365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4"/>
        <p:cNvGrpSpPr/>
        <p:nvPr/>
      </p:nvGrpSpPr>
      <p:grpSpPr>
        <a:xfrm>
          <a:off x="0" y="0"/>
          <a:ext cx="0" cy="0"/>
          <a:chOff x="0" y="0"/>
          <a:chExt cx="0" cy="0"/>
        </a:xfrm>
      </p:grpSpPr>
      <p:sp>
        <p:nvSpPr>
          <p:cNvPr id="475" name="Google Shape;475;p6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zh-CN" altLang="en-US" dirty="0"/>
              <a:t>数组是一种特殊的数据结构，它在单个变量中存储多个值。</a:t>
            </a:r>
            <a:endParaRPr dirty="0"/>
          </a:p>
        </p:txBody>
      </p:sp>
      <p:sp>
        <p:nvSpPr>
          <p:cNvPr id="476" name="Google Shape;476;p64"/>
          <p:cNvSpPr txBox="1"/>
          <p:nvPr/>
        </p:nvSpPr>
        <p:spPr>
          <a:xfrm>
            <a:off x="5491050" y="1972713"/>
            <a:ext cx="868500" cy="6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vs.</a:t>
            </a:r>
            <a:endParaRPr sz="3000" b="1">
              <a:latin typeface="Helvetica Neue"/>
              <a:ea typeface="Helvetica Neue"/>
              <a:cs typeface="Helvetica Neue"/>
              <a:sym typeface="Helvetica Neue"/>
            </a:endParaRPr>
          </a:p>
        </p:txBody>
      </p:sp>
      <p:sp>
        <p:nvSpPr>
          <p:cNvPr id="477" name="Google Shape;477;p64"/>
          <p:cNvSpPr txBox="1"/>
          <p:nvPr/>
        </p:nvSpPr>
        <p:spPr>
          <a:xfrm>
            <a:off x="4490550" y="2792825"/>
            <a:ext cx="2869500" cy="1762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114300" lvl="0" indent="0" algn="l" rtl="0">
              <a:spcBef>
                <a:spcPts val="0"/>
              </a:spcBef>
              <a:spcAft>
                <a:spcPts val="0"/>
              </a:spcAft>
              <a:buClr>
                <a:schemeClr val="dk1"/>
              </a:buClr>
              <a:buSzPts val="1100"/>
              <a:buFont typeface="Arial"/>
              <a:buNone/>
            </a:pPr>
            <a:r>
              <a:rPr lang="en" sz="2000" dirty="0">
                <a:solidFill>
                  <a:srgbClr val="0000FF"/>
                </a:solidFill>
                <a:latin typeface="Consolas"/>
                <a:ea typeface="Consolas"/>
                <a:cs typeface="Consolas"/>
                <a:sym typeface="Consolas"/>
              </a:rPr>
              <a:t>let</a:t>
            </a:r>
            <a:r>
              <a:rPr lang="en" sz="2000" dirty="0">
                <a:solidFill>
                  <a:schemeClr val="dk1"/>
                </a:solidFill>
                <a:latin typeface="Consolas"/>
                <a:ea typeface="Consolas"/>
                <a:cs typeface="Consolas"/>
                <a:sym typeface="Consolas"/>
              </a:rPr>
              <a:t> </a:t>
            </a:r>
            <a:r>
              <a:rPr lang="zh-CN" altLang="en-US" sz="2000" dirty="0">
                <a:solidFill>
                  <a:schemeClr val="dk1"/>
                </a:solidFill>
                <a:latin typeface="Consolas"/>
                <a:ea typeface="Consolas"/>
                <a:cs typeface="Consolas"/>
                <a:sym typeface="Consolas"/>
              </a:rPr>
              <a:t>蔬菜们</a:t>
            </a:r>
            <a:r>
              <a:rPr lang="en" sz="2000" dirty="0">
                <a:solidFill>
                  <a:schemeClr val="dk1"/>
                </a:solidFill>
                <a:latin typeface="Consolas"/>
                <a:ea typeface="Consolas"/>
                <a:cs typeface="Consolas"/>
                <a:sym typeface="Consolas"/>
              </a:rPr>
              <a:t> = [</a:t>
            </a:r>
            <a:endParaRPr sz="2000" dirty="0">
              <a:solidFill>
                <a:schemeClr val="dk1"/>
              </a:solidFill>
              <a:latin typeface="Consolas"/>
              <a:ea typeface="Consolas"/>
              <a:cs typeface="Consolas"/>
              <a:sym typeface="Consolas"/>
            </a:endParaRPr>
          </a:p>
          <a:p>
            <a:pPr marL="400050" lvl="0" indent="228600">
              <a:buClr>
                <a:schemeClr val="dk1"/>
              </a:buClr>
              <a:buSzPts val="1100"/>
            </a:pPr>
            <a:r>
              <a:rPr lang="zh-CN" altLang="en-US" sz="2000" dirty="0">
                <a:solidFill>
                  <a:srgbClr val="6AA84F"/>
                </a:solidFill>
                <a:latin typeface="Consolas"/>
                <a:ea typeface="Consolas"/>
                <a:cs typeface="Consolas"/>
                <a:sym typeface="Consolas"/>
              </a:rPr>
              <a:t>“萝卜”，</a:t>
            </a:r>
          </a:p>
          <a:p>
            <a:pPr marL="400050" lvl="0" indent="228600">
              <a:buClr>
                <a:schemeClr val="dk1"/>
              </a:buClr>
              <a:buSzPts val="1100"/>
            </a:pPr>
            <a:r>
              <a:rPr lang="zh-CN" altLang="en-US" sz="2000" dirty="0">
                <a:solidFill>
                  <a:srgbClr val="6AA84F"/>
                </a:solidFill>
                <a:latin typeface="Consolas"/>
                <a:ea typeface="Consolas"/>
                <a:cs typeface="Consolas"/>
                <a:sym typeface="Consolas"/>
              </a:rPr>
              <a:t>“西兰花”，</a:t>
            </a:r>
          </a:p>
          <a:p>
            <a:pPr marL="400050" lvl="0" indent="228600">
              <a:buClr>
                <a:schemeClr val="dk1"/>
              </a:buClr>
              <a:buSzPts val="1100"/>
            </a:pPr>
            <a:r>
              <a:rPr lang="zh-CN" altLang="en-US" sz="2000" dirty="0">
                <a:solidFill>
                  <a:srgbClr val="6AA84F"/>
                </a:solidFill>
                <a:latin typeface="Consolas"/>
                <a:ea typeface="Consolas"/>
                <a:cs typeface="Consolas"/>
                <a:sym typeface="Consolas"/>
              </a:rPr>
              <a:t>“芹菜”</a:t>
            </a:r>
            <a:endParaRPr sz="2000" dirty="0">
              <a:solidFill>
                <a:srgbClr val="6AA84F"/>
              </a:solidFill>
              <a:latin typeface="Consolas"/>
              <a:ea typeface="Consolas"/>
              <a:cs typeface="Consolas"/>
              <a:sym typeface="Consolas"/>
            </a:endParaRPr>
          </a:p>
          <a:p>
            <a:pPr marL="400050" lvl="0" indent="0" algn="l" rtl="0">
              <a:spcBef>
                <a:spcPts val="0"/>
              </a:spcBef>
              <a:spcAft>
                <a:spcPts val="0"/>
              </a:spcAft>
              <a:buClr>
                <a:schemeClr val="dk1"/>
              </a:buClr>
              <a:buSzPts val="1100"/>
              <a:buFont typeface="Arial"/>
              <a:buNone/>
            </a:pPr>
            <a:r>
              <a:rPr lang="en" sz="2000" dirty="0">
                <a:solidFill>
                  <a:schemeClr val="dk1"/>
                </a:solidFill>
                <a:latin typeface="Consolas"/>
                <a:ea typeface="Consolas"/>
                <a:cs typeface="Consolas"/>
                <a:sym typeface="Consolas"/>
              </a:rPr>
              <a:t>];</a:t>
            </a:r>
            <a:endParaRPr sz="2000" dirty="0">
              <a:latin typeface="Roboto Slab"/>
              <a:ea typeface="Roboto Slab"/>
              <a:cs typeface="Roboto Slab"/>
              <a:sym typeface="Roboto Slab"/>
            </a:endParaRPr>
          </a:p>
        </p:txBody>
      </p:sp>
      <p:sp>
        <p:nvSpPr>
          <p:cNvPr id="478" name="Google Shape;478;p64"/>
          <p:cNvSpPr txBox="1"/>
          <p:nvPr/>
        </p:nvSpPr>
        <p:spPr>
          <a:xfrm>
            <a:off x="3772950" y="582600"/>
            <a:ext cx="4304700" cy="1182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lvl="0"/>
            <a:r>
              <a:rPr lang="en-US" sz="2000" dirty="0">
                <a:solidFill>
                  <a:srgbClr val="0000FF"/>
                </a:solidFill>
                <a:latin typeface="Consolas"/>
                <a:ea typeface="Consolas"/>
                <a:cs typeface="Consolas"/>
                <a:sym typeface="Consolas"/>
              </a:rPr>
              <a:t>let </a:t>
            </a:r>
            <a:r>
              <a:rPr lang="zh-CN" altLang="en-US" sz="2000" dirty="0">
                <a:solidFill>
                  <a:srgbClr val="0000FF"/>
                </a:solidFill>
                <a:latin typeface="Consolas"/>
                <a:ea typeface="Consolas"/>
                <a:cs typeface="Consolas"/>
                <a:sym typeface="Consolas"/>
              </a:rPr>
              <a:t>蔬菜</a:t>
            </a:r>
            <a:r>
              <a:rPr lang="en-US" altLang="zh-CN" sz="2000" dirty="0">
                <a:solidFill>
                  <a:srgbClr val="0000FF"/>
                </a:solidFill>
                <a:latin typeface="Consolas"/>
                <a:ea typeface="Consolas"/>
                <a:cs typeface="Consolas"/>
                <a:sym typeface="Consolas"/>
              </a:rPr>
              <a:t>1 =“</a:t>
            </a:r>
            <a:r>
              <a:rPr lang="zh-CN" altLang="en-US" sz="2000" dirty="0">
                <a:solidFill>
                  <a:srgbClr val="0000FF"/>
                </a:solidFill>
                <a:latin typeface="Consolas"/>
                <a:ea typeface="Consolas"/>
                <a:cs typeface="Consolas"/>
                <a:sym typeface="Consolas"/>
              </a:rPr>
              <a:t>胡萝卜”；</a:t>
            </a:r>
          </a:p>
          <a:p>
            <a:pPr lvl="0"/>
            <a:r>
              <a:rPr lang="en-US" sz="2000" dirty="0">
                <a:solidFill>
                  <a:srgbClr val="0000FF"/>
                </a:solidFill>
                <a:latin typeface="Consolas"/>
                <a:ea typeface="Consolas"/>
                <a:cs typeface="Consolas"/>
                <a:sym typeface="Consolas"/>
              </a:rPr>
              <a:t>let </a:t>
            </a:r>
            <a:r>
              <a:rPr lang="zh-CN" altLang="en-US" sz="2000" dirty="0">
                <a:solidFill>
                  <a:srgbClr val="0000FF"/>
                </a:solidFill>
                <a:latin typeface="Consolas"/>
                <a:ea typeface="Consolas"/>
                <a:cs typeface="Consolas"/>
                <a:sym typeface="Consolas"/>
              </a:rPr>
              <a:t>蔬菜</a:t>
            </a:r>
            <a:r>
              <a:rPr lang="en-US" altLang="zh-CN" sz="2000" dirty="0">
                <a:solidFill>
                  <a:srgbClr val="0000FF"/>
                </a:solidFill>
                <a:latin typeface="Consolas"/>
                <a:ea typeface="Consolas"/>
                <a:cs typeface="Consolas"/>
                <a:sym typeface="Consolas"/>
              </a:rPr>
              <a:t>2 =“</a:t>
            </a:r>
            <a:r>
              <a:rPr lang="zh-CN" altLang="en-US" sz="2000" dirty="0">
                <a:solidFill>
                  <a:srgbClr val="0000FF"/>
                </a:solidFill>
                <a:latin typeface="Consolas"/>
                <a:ea typeface="Consolas"/>
                <a:cs typeface="Consolas"/>
                <a:sym typeface="Consolas"/>
              </a:rPr>
              <a:t>西兰花”；</a:t>
            </a:r>
          </a:p>
          <a:p>
            <a:pPr lvl="0"/>
            <a:r>
              <a:rPr lang="en-US" sz="2000" dirty="0">
                <a:solidFill>
                  <a:srgbClr val="0000FF"/>
                </a:solidFill>
                <a:latin typeface="Consolas"/>
                <a:ea typeface="Consolas"/>
                <a:cs typeface="Consolas"/>
                <a:sym typeface="Consolas"/>
              </a:rPr>
              <a:t>let </a:t>
            </a:r>
            <a:r>
              <a:rPr lang="zh-CN" altLang="en-US" sz="2000" dirty="0">
                <a:solidFill>
                  <a:srgbClr val="0000FF"/>
                </a:solidFill>
                <a:latin typeface="Consolas"/>
                <a:ea typeface="Consolas"/>
                <a:cs typeface="Consolas"/>
                <a:sym typeface="Consolas"/>
              </a:rPr>
              <a:t>蔬菜</a:t>
            </a:r>
            <a:r>
              <a:rPr lang="en-US" altLang="zh-CN" sz="2000" dirty="0">
                <a:solidFill>
                  <a:srgbClr val="0000FF"/>
                </a:solidFill>
                <a:latin typeface="Consolas"/>
                <a:ea typeface="Consolas"/>
                <a:cs typeface="Consolas"/>
                <a:sym typeface="Consolas"/>
              </a:rPr>
              <a:t>3 =“</a:t>
            </a:r>
            <a:r>
              <a:rPr lang="zh-CN" altLang="en-US" sz="2000" dirty="0">
                <a:solidFill>
                  <a:srgbClr val="0000FF"/>
                </a:solidFill>
                <a:latin typeface="Consolas"/>
                <a:ea typeface="Consolas"/>
                <a:cs typeface="Consolas"/>
                <a:sym typeface="Consolas"/>
              </a:rPr>
              <a:t>芹菜”；</a:t>
            </a:r>
            <a:endParaRPr sz="2000" dirty="0">
              <a:latin typeface="Consolas"/>
              <a:ea typeface="Consolas"/>
              <a:cs typeface="Consolas"/>
              <a:sym typeface="Consolas"/>
            </a:endParaRPr>
          </a:p>
        </p:txBody>
      </p:sp>
      <p:pic>
        <p:nvPicPr>
          <p:cNvPr id="479" name="Google Shape;479;p64"/>
          <p:cNvPicPr preferRelativeResize="0"/>
          <p:nvPr/>
        </p:nvPicPr>
        <p:blipFill>
          <a:blip r:embed="rId3">
            <a:alphaModFix/>
          </a:blip>
          <a:stretch>
            <a:fillRect/>
          </a:stretch>
        </p:blipFill>
        <p:spPr>
          <a:xfrm>
            <a:off x="8330938" y="128023"/>
            <a:ext cx="528825" cy="5288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6"/>
          <p:cNvSpPr txBox="1">
            <a:spLocks noGrp="1"/>
          </p:cNvSpPr>
          <p:nvPr>
            <p:ph type="body" idx="1"/>
          </p:nvPr>
        </p:nvSpPr>
        <p:spPr>
          <a:xfrm>
            <a:off x="536250" y="1257300"/>
            <a:ext cx="8071500" cy="1357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100">
                <a:latin typeface="Consolas"/>
                <a:ea typeface="Consolas"/>
                <a:cs typeface="Consolas"/>
                <a:sym typeface="Consolas"/>
              </a:rPr>
              <a:t>let donuts = ["vanilla", "chocolate",      "strawberry"];</a:t>
            </a:r>
            <a:endParaRPr sz="2100">
              <a:latin typeface="Consolas"/>
              <a:ea typeface="Consolas"/>
              <a:cs typeface="Consolas"/>
              <a:sym typeface="Consolas"/>
            </a:endParaRPr>
          </a:p>
          <a:p>
            <a:pPr marL="0" lvl="0" indent="0" algn="l" rtl="0">
              <a:lnSpc>
                <a:spcPct val="93000"/>
              </a:lnSpc>
              <a:spcBef>
                <a:spcPts val="0"/>
              </a:spcBef>
              <a:spcAft>
                <a:spcPts val="0"/>
              </a:spcAft>
              <a:buNone/>
            </a:pPr>
            <a:r>
              <a:rPr lang="en" sz="2100">
                <a:solidFill>
                  <a:schemeClr val="dk1"/>
                </a:solidFill>
                <a:latin typeface="Consolas"/>
                <a:ea typeface="Consolas"/>
                <a:cs typeface="Consolas"/>
                <a:sym typeface="Consolas"/>
              </a:rPr>
              <a:t> let </a:t>
            </a:r>
            <a:r>
              <a:rPr lang="en" sz="2100">
                <a:solidFill>
                  <a:srgbClr val="EF5330"/>
                </a:solidFill>
                <a:latin typeface="Consolas"/>
                <a:ea typeface="Consolas"/>
                <a:cs typeface="Consolas"/>
                <a:sym typeface="Consolas"/>
              </a:rPr>
              <a:t>faveFlavor</a:t>
            </a:r>
            <a:r>
              <a:rPr lang="en" sz="2100">
                <a:solidFill>
                  <a:schemeClr val="dk1"/>
                </a:solidFill>
                <a:latin typeface="Consolas"/>
                <a:ea typeface="Consolas"/>
                <a:cs typeface="Consolas"/>
                <a:sym typeface="Consolas"/>
              </a:rPr>
              <a:t> = "glazed";</a:t>
            </a:r>
            <a:endParaRPr sz="210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100">
                <a:solidFill>
                  <a:schemeClr val="dk1"/>
                </a:solidFill>
                <a:latin typeface="Consolas"/>
                <a:ea typeface="Consolas"/>
                <a:cs typeface="Consolas"/>
                <a:sym typeface="Consolas"/>
              </a:rPr>
              <a:t> donuts.push(</a:t>
            </a:r>
            <a:r>
              <a:rPr lang="en" sz="2100">
                <a:solidFill>
                  <a:srgbClr val="EF5330"/>
                </a:solidFill>
                <a:latin typeface="Consolas"/>
                <a:ea typeface="Consolas"/>
                <a:cs typeface="Consolas"/>
                <a:sym typeface="Consolas"/>
              </a:rPr>
              <a:t>faveFlavor</a:t>
            </a:r>
            <a:r>
              <a:rPr lang="en" sz="2100">
                <a:solidFill>
                  <a:schemeClr val="dk1"/>
                </a:solidFill>
                <a:latin typeface="Consolas"/>
                <a:ea typeface="Consolas"/>
                <a:cs typeface="Consolas"/>
                <a:sym typeface="Consolas"/>
              </a:rPr>
              <a:t>);</a:t>
            </a:r>
            <a:endParaRPr sz="210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endParaRPr sz="2300">
              <a:solidFill>
                <a:schemeClr val="dk1"/>
              </a:solidFill>
              <a:latin typeface="Consolas"/>
              <a:ea typeface="Consolas"/>
              <a:cs typeface="Consolas"/>
              <a:sym typeface="Consolas"/>
            </a:endParaRPr>
          </a:p>
          <a:p>
            <a:pPr marL="0" lvl="0" indent="0" algn="ctr" rtl="0">
              <a:lnSpc>
                <a:spcPct val="93000"/>
              </a:lnSpc>
              <a:spcBef>
                <a:spcPts val="0"/>
              </a:spcBef>
              <a:spcAft>
                <a:spcPts val="0"/>
              </a:spcAft>
              <a:buNone/>
            </a:pPr>
            <a:r>
              <a:rPr lang="en" sz="1500">
                <a:solidFill>
                  <a:schemeClr val="dk1"/>
                </a:solidFill>
                <a:latin typeface="Trebuchet MS"/>
                <a:ea typeface="Trebuchet MS"/>
                <a:cs typeface="Trebuchet MS"/>
                <a:sym typeface="Trebuchet MS"/>
              </a:rPr>
              <a:t> </a:t>
            </a:r>
            <a:endParaRPr sz="17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1500">
              <a:solidFill>
                <a:schemeClr val="dk1"/>
              </a:solidFill>
              <a:latin typeface="Trebuchet MS"/>
              <a:ea typeface="Trebuchet MS"/>
              <a:cs typeface="Trebuchet MS"/>
              <a:sym typeface="Trebuchet MS"/>
            </a:endParaRPr>
          </a:p>
          <a:p>
            <a:pPr marL="0" lvl="0" indent="0" algn="l" rtl="0">
              <a:lnSpc>
                <a:spcPct val="93000"/>
              </a:lnSpc>
              <a:spcBef>
                <a:spcPts val="1400"/>
              </a:spcBef>
              <a:spcAft>
                <a:spcPts val="0"/>
              </a:spcAft>
              <a:buNone/>
            </a:pPr>
            <a:endParaRPr sz="2100">
              <a:solidFill>
                <a:schemeClr val="dk1"/>
              </a:solidFill>
            </a:endParaRPr>
          </a:p>
        </p:txBody>
      </p:sp>
      <p:sp>
        <p:nvSpPr>
          <p:cNvPr id="526" name="Google Shape;526;p6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Using </a:t>
            </a:r>
            <a:r>
              <a:rPr lang="en">
                <a:latin typeface="Consolas"/>
                <a:ea typeface="Consolas"/>
                <a:cs typeface="Consolas"/>
                <a:sym typeface="Consolas"/>
              </a:rPr>
              <a:t>.push()</a:t>
            </a:r>
            <a:endParaRPr>
              <a:latin typeface="Consolas"/>
              <a:ea typeface="Consolas"/>
              <a:cs typeface="Consolas"/>
              <a:sym typeface="Consolas"/>
            </a:endParaRPr>
          </a:p>
        </p:txBody>
      </p:sp>
      <p:sp>
        <p:nvSpPr>
          <p:cNvPr id="527" name="Google Shape;527;p66"/>
          <p:cNvSpPr/>
          <p:nvPr/>
        </p:nvSpPr>
        <p:spPr>
          <a:xfrm>
            <a:off x="1280500" y="3174325"/>
            <a:ext cx="6477900" cy="1624800"/>
          </a:xfrm>
          <a:prstGeom prst="rect">
            <a:avLst/>
          </a:prstGeom>
          <a:no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8" name="Google Shape;528;p66"/>
          <p:cNvPicPr preferRelativeResize="0"/>
          <p:nvPr/>
        </p:nvPicPr>
        <p:blipFill rotWithShape="1">
          <a:blip r:embed="rId3">
            <a:alphaModFix/>
          </a:blip>
          <a:srcRect b="51943"/>
          <a:stretch/>
        </p:blipFill>
        <p:spPr>
          <a:xfrm>
            <a:off x="2854675" y="3213150"/>
            <a:ext cx="3219450" cy="1547150"/>
          </a:xfrm>
          <a:prstGeom prst="rect">
            <a:avLst/>
          </a:prstGeom>
          <a:noFill/>
          <a:ln>
            <a:noFill/>
          </a:ln>
        </p:spPr>
      </p:pic>
      <p:pic>
        <p:nvPicPr>
          <p:cNvPr id="529" name="Google Shape;529;p66"/>
          <p:cNvPicPr preferRelativeResize="0"/>
          <p:nvPr/>
        </p:nvPicPr>
        <p:blipFill rotWithShape="1">
          <a:blip r:embed="rId3">
            <a:alphaModFix/>
          </a:blip>
          <a:srcRect l="49377" t="49533" b="2407"/>
          <a:stretch/>
        </p:blipFill>
        <p:spPr>
          <a:xfrm>
            <a:off x="1321725" y="3213150"/>
            <a:ext cx="1629800" cy="1547150"/>
          </a:xfrm>
          <a:prstGeom prst="rect">
            <a:avLst/>
          </a:prstGeom>
          <a:noFill/>
          <a:ln>
            <a:noFill/>
          </a:ln>
        </p:spPr>
      </p:pic>
      <p:pic>
        <p:nvPicPr>
          <p:cNvPr id="530" name="Google Shape;530;p66"/>
          <p:cNvPicPr preferRelativeResize="0"/>
          <p:nvPr/>
        </p:nvPicPr>
        <p:blipFill rotWithShape="1">
          <a:blip r:embed="rId3">
            <a:alphaModFix/>
          </a:blip>
          <a:srcRect t="47126" r="49377" b="4815"/>
          <a:stretch/>
        </p:blipFill>
        <p:spPr>
          <a:xfrm>
            <a:off x="6010050" y="3213163"/>
            <a:ext cx="1629800" cy="1547125"/>
          </a:xfrm>
          <a:prstGeom prst="rect">
            <a:avLst/>
          </a:prstGeom>
          <a:noFill/>
          <a:ln>
            <a:noFill/>
          </a:ln>
        </p:spPr>
      </p:pic>
      <p:sp>
        <p:nvSpPr>
          <p:cNvPr id="531" name="Google Shape;531;p66"/>
          <p:cNvSpPr txBox="1"/>
          <p:nvPr/>
        </p:nvSpPr>
        <p:spPr>
          <a:xfrm>
            <a:off x="1280375" y="2614800"/>
            <a:ext cx="6477900" cy="441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2400"/>
              <a:t>[0] 			    [1] 			[2] 				[3] </a:t>
            </a:r>
            <a:endParaRPr sz="2400"/>
          </a:p>
        </p:txBody>
      </p:sp>
      <p:sp>
        <p:nvSpPr>
          <p:cNvPr id="532" name="Google Shape;532;p66"/>
          <p:cNvSpPr/>
          <p:nvPr/>
        </p:nvSpPr>
        <p:spPr>
          <a:xfrm>
            <a:off x="615400" y="1918275"/>
            <a:ext cx="4228800" cy="643500"/>
          </a:xfrm>
          <a:prstGeom prst="rect">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6"/>
          <p:cNvSpPr/>
          <p:nvPr/>
        </p:nvSpPr>
        <p:spPr>
          <a:xfrm>
            <a:off x="6010050" y="2713625"/>
            <a:ext cx="2058300" cy="2311500"/>
          </a:xfrm>
          <a:prstGeom prst="rect">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zh-CN" altLang="en-US" dirty="0"/>
              <a:t>您还可以使用</a:t>
            </a:r>
            <a:r>
              <a:rPr lang="en-US" altLang="zh-CN" dirty="0"/>
              <a:t>.</a:t>
            </a:r>
            <a:r>
              <a:rPr lang="en-US" dirty="0"/>
              <a:t>push（）</a:t>
            </a:r>
            <a:r>
              <a:rPr lang="zh-CN" altLang="en-US" dirty="0"/>
              <a:t>将元素添加到空数组</a:t>
            </a:r>
            <a:endParaRPr dirty="0"/>
          </a:p>
        </p:txBody>
      </p:sp>
      <p:sp>
        <p:nvSpPr>
          <p:cNvPr id="539" name="Google Shape;539;p67"/>
          <p:cNvSpPr/>
          <p:nvPr/>
        </p:nvSpPr>
        <p:spPr>
          <a:xfrm>
            <a:off x="3573471" y="3309872"/>
            <a:ext cx="1326300" cy="1317000"/>
          </a:xfrm>
          <a:prstGeom prst="rect">
            <a:avLst/>
          </a:prstGeom>
          <a:no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0" name="Google Shape;540;p67"/>
          <p:cNvPicPr preferRelativeResize="0"/>
          <p:nvPr/>
        </p:nvPicPr>
        <p:blipFill rotWithShape="1">
          <a:blip r:embed="rId3">
            <a:alphaModFix/>
          </a:blip>
          <a:srcRect l="49377" t="49533" b="2407"/>
          <a:stretch/>
        </p:blipFill>
        <p:spPr>
          <a:xfrm>
            <a:off x="3605230" y="3341344"/>
            <a:ext cx="1255560" cy="1254110"/>
          </a:xfrm>
          <a:prstGeom prst="rect">
            <a:avLst/>
          </a:prstGeom>
          <a:noFill/>
          <a:ln>
            <a:noFill/>
          </a:ln>
        </p:spPr>
      </p:pic>
      <p:sp>
        <p:nvSpPr>
          <p:cNvPr id="541" name="Google Shape;541;p67"/>
          <p:cNvSpPr txBox="1"/>
          <p:nvPr/>
        </p:nvSpPr>
        <p:spPr>
          <a:xfrm>
            <a:off x="3573475" y="2707350"/>
            <a:ext cx="1255500" cy="6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onsolas"/>
                <a:ea typeface="Consolas"/>
                <a:cs typeface="Consolas"/>
                <a:sym typeface="Consolas"/>
              </a:rPr>
              <a:t>[0]</a:t>
            </a:r>
            <a:endParaRPr sz="2400">
              <a:latin typeface="Helvetica Neue"/>
              <a:ea typeface="Helvetica Neue"/>
              <a:cs typeface="Helvetica Neue"/>
              <a:sym typeface="Helvetica Neue"/>
            </a:endParaRPr>
          </a:p>
        </p:txBody>
      </p:sp>
      <p:sp>
        <p:nvSpPr>
          <p:cNvPr id="542" name="Google Shape;542;p67"/>
          <p:cNvSpPr txBox="1"/>
          <p:nvPr/>
        </p:nvSpPr>
        <p:spPr>
          <a:xfrm>
            <a:off x="6445725" y="3313200"/>
            <a:ext cx="2149500" cy="10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Array with 1 element </a:t>
            </a:r>
            <a:endParaRPr sz="3000" b="1">
              <a:latin typeface="Helvetica Neue"/>
              <a:ea typeface="Helvetica Neue"/>
              <a:cs typeface="Helvetica Neue"/>
              <a:sym typeface="Helvetica Neue"/>
            </a:endParaRPr>
          </a:p>
          <a:p>
            <a:pPr marL="0" lvl="0" indent="0" algn="l" rtl="0">
              <a:spcBef>
                <a:spcPts val="0"/>
              </a:spcBef>
              <a:spcAft>
                <a:spcPts val="0"/>
              </a:spcAft>
              <a:buNone/>
            </a:pPr>
            <a:endParaRPr sz="3000" b="1">
              <a:latin typeface="Helvetica Neue"/>
              <a:ea typeface="Helvetica Neue"/>
              <a:cs typeface="Helvetica Neue"/>
              <a:sym typeface="Helvetica Neue"/>
            </a:endParaRPr>
          </a:p>
        </p:txBody>
      </p:sp>
      <p:sp>
        <p:nvSpPr>
          <p:cNvPr id="543" name="Google Shape;543;p67"/>
          <p:cNvSpPr txBox="1">
            <a:spLocks noGrp="1"/>
          </p:cNvSpPr>
          <p:nvPr>
            <p:ph type="body" idx="1"/>
          </p:nvPr>
        </p:nvSpPr>
        <p:spPr>
          <a:xfrm>
            <a:off x="3264400" y="1257300"/>
            <a:ext cx="5343300" cy="1357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100">
                <a:latin typeface="Consolas"/>
                <a:ea typeface="Consolas"/>
                <a:cs typeface="Consolas"/>
                <a:sym typeface="Consolas"/>
              </a:rPr>
              <a:t>let donuts = [];</a:t>
            </a:r>
            <a:endParaRPr sz="2100">
              <a:latin typeface="Consolas"/>
              <a:ea typeface="Consolas"/>
              <a:cs typeface="Consolas"/>
              <a:sym typeface="Consolas"/>
            </a:endParaRPr>
          </a:p>
          <a:p>
            <a:pPr marL="0" lvl="0" indent="0" algn="l" rtl="0">
              <a:lnSpc>
                <a:spcPct val="93000"/>
              </a:lnSpc>
              <a:spcBef>
                <a:spcPts val="0"/>
              </a:spcBef>
              <a:spcAft>
                <a:spcPts val="0"/>
              </a:spcAft>
              <a:buNone/>
            </a:pPr>
            <a:r>
              <a:rPr lang="en" sz="2100">
                <a:solidFill>
                  <a:schemeClr val="dk1"/>
                </a:solidFill>
                <a:latin typeface="Consolas"/>
                <a:ea typeface="Consolas"/>
                <a:cs typeface="Consolas"/>
                <a:sym typeface="Consolas"/>
              </a:rPr>
              <a:t> let </a:t>
            </a:r>
            <a:r>
              <a:rPr lang="en" sz="2100">
                <a:solidFill>
                  <a:srgbClr val="EF5330"/>
                </a:solidFill>
                <a:latin typeface="Consolas"/>
                <a:ea typeface="Consolas"/>
                <a:cs typeface="Consolas"/>
                <a:sym typeface="Consolas"/>
              </a:rPr>
              <a:t>firstDonut</a:t>
            </a:r>
            <a:r>
              <a:rPr lang="en" sz="2100">
                <a:solidFill>
                  <a:schemeClr val="dk1"/>
                </a:solidFill>
                <a:latin typeface="Consolas"/>
                <a:ea typeface="Consolas"/>
                <a:cs typeface="Consolas"/>
                <a:sym typeface="Consolas"/>
              </a:rPr>
              <a:t> = "vanilla";</a:t>
            </a:r>
            <a:endParaRPr sz="210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100">
                <a:solidFill>
                  <a:schemeClr val="dk1"/>
                </a:solidFill>
                <a:latin typeface="Consolas"/>
                <a:ea typeface="Consolas"/>
                <a:cs typeface="Consolas"/>
                <a:sym typeface="Consolas"/>
              </a:rPr>
              <a:t> donuts.push(</a:t>
            </a:r>
            <a:r>
              <a:rPr lang="en" sz="2100">
                <a:solidFill>
                  <a:srgbClr val="EF5330"/>
                </a:solidFill>
                <a:latin typeface="Consolas"/>
                <a:ea typeface="Consolas"/>
                <a:cs typeface="Consolas"/>
                <a:sym typeface="Consolas"/>
              </a:rPr>
              <a:t>firstDonut</a:t>
            </a:r>
            <a:r>
              <a:rPr lang="en" sz="2100">
                <a:solidFill>
                  <a:schemeClr val="dk1"/>
                </a:solidFill>
                <a:latin typeface="Consolas"/>
                <a:ea typeface="Consolas"/>
                <a:cs typeface="Consolas"/>
                <a:sym typeface="Consolas"/>
              </a:rPr>
              <a:t>);</a:t>
            </a:r>
            <a:endParaRPr sz="2100">
              <a:solidFill>
                <a:schemeClr val="dk1"/>
              </a:solidFill>
            </a:endParaRPr>
          </a:p>
        </p:txBody>
      </p:sp>
      <p:pic>
        <p:nvPicPr>
          <p:cNvPr id="544" name="Google Shape;544;p67"/>
          <p:cNvPicPr preferRelativeResize="0"/>
          <p:nvPr/>
        </p:nvPicPr>
        <p:blipFill>
          <a:blip r:embed="rId4">
            <a:alphaModFix/>
          </a:blip>
          <a:stretch>
            <a:fillRect/>
          </a:stretch>
        </p:blipFill>
        <p:spPr>
          <a:xfrm rot="10800000">
            <a:off x="5063150" y="3309875"/>
            <a:ext cx="1219200" cy="1219200"/>
          </a:xfrm>
          <a:prstGeom prst="rect">
            <a:avLst/>
          </a:prstGeom>
          <a:noFill/>
          <a:ln>
            <a:noFill/>
          </a:ln>
        </p:spPr>
      </p:pic>
      <p:pic>
        <p:nvPicPr>
          <p:cNvPr id="545" name="Google Shape;545;p67"/>
          <p:cNvPicPr preferRelativeResize="0"/>
          <p:nvPr/>
        </p:nvPicPr>
        <p:blipFill>
          <a:blip r:embed="rId5">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32163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1"/>
                                        <p:tgtEl>
                                          <p:spTgt spid="539"/>
                                        </p:tgtEl>
                                      </p:cBhvr>
                                    </p:animEffect>
                                  </p:childTnLst>
                                </p:cTn>
                              </p:par>
                              <p:par>
                                <p:cTn id="8" presetID="10" presetClass="entr" presetSubtype="0" fill="hold" nodeType="withEffect">
                                  <p:stCondLst>
                                    <p:cond delay="0"/>
                                  </p:stCondLst>
                                  <p:childTnLst>
                                    <p:set>
                                      <p:cBhvr>
                                        <p:cTn id="9" dur="1" fill="hold">
                                          <p:stCondLst>
                                            <p:cond delay="0"/>
                                          </p:stCondLst>
                                        </p:cTn>
                                        <p:tgtEl>
                                          <p:spTgt spid="540"/>
                                        </p:tgtEl>
                                        <p:attrNameLst>
                                          <p:attrName>style.visibility</p:attrName>
                                        </p:attrNameLst>
                                      </p:cBhvr>
                                      <p:to>
                                        <p:strVal val="visible"/>
                                      </p:to>
                                    </p:set>
                                    <p:animEffect transition="in" filter="fade">
                                      <p:cBhvr>
                                        <p:cTn id="10" dur="1000"/>
                                        <p:tgtEl>
                                          <p:spTgt spid="540"/>
                                        </p:tgtEl>
                                      </p:cBhvr>
                                    </p:animEffect>
                                  </p:childTnLst>
                                </p:cTn>
                              </p:par>
                              <p:par>
                                <p:cTn id="11" presetID="10" presetClass="entr" presetSubtype="0" fill="hold" nodeType="withEffect">
                                  <p:stCondLst>
                                    <p:cond delay="0"/>
                                  </p:stCondLst>
                                  <p:childTnLst>
                                    <p:set>
                                      <p:cBhvr>
                                        <p:cTn id="12" dur="1" fill="hold">
                                          <p:stCondLst>
                                            <p:cond delay="0"/>
                                          </p:stCondLst>
                                        </p:cTn>
                                        <p:tgtEl>
                                          <p:spTgt spid="541"/>
                                        </p:tgtEl>
                                        <p:attrNameLst>
                                          <p:attrName>style.visibility</p:attrName>
                                        </p:attrNameLst>
                                      </p:cBhvr>
                                      <p:to>
                                        <p:strVal val="visible"/>
                                      </p:to>
                                    </p:set>
                                    <p:animEffect transition="in" filter="fade">
                                      <p:cBhvr>
                                        <p:cTn id="13" dur="1000"/>
                                        <p:tgtEl>
                                          <p:spTgt spid="541"/>
                                        </p:tgtEl>
                                      </p:cBhvr>
                                    </p:animEffect>
                                  </p:childTnLst>
                                </p:cTn>
                              </p:par>
                              <p:par>
                                <p:cTn id="14" presetID="10" presetClass="entr" presetSubtype="0" fill="hold" nodeType="withEffect">
                                  <p:stCondLst>
                                    <p:cond delay="0"/>
                                  </p:stCondLst>
                                  <p:childTnLst>
                                    <p:set>
                                      <p:cBhvr>
                                        <p:cTn id="15" dur="1" fill="hold">
                                          <p:stCondLst>
                                            <p:cond delay="0"/>
                                          </p:stCondLst>
                                        </p:cTn>
                                        <p:tgtEl>
                                          <p:spTgt spid="542"/>
                                        </p:tgtEl>
                                        <p:attrNameLst>
                                          <p:attrName>style.visibility</p:attrName>
                                        </p:attrNameLst>
                                      </p:cBhvr>
                                      <p:to>
                                        <p:strVal val="visible"/>
                                      </p:to>
                                    </p:set>
                                    <p:animEffect transition="in" filter="fade">
                                      <p:cBhvr>
                                        <p:cTn id="16" dur="1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en-US" dirty="0"/>
              <a:t>.length</a:t>
            </a:r>
            <a:r>
              <a:rPr lang="zh-CN" altLang="en-US" dirty="0"/>
              <a:t>允许您找出数组中有多少个元素。</a:t>
            </a:r>
            <a:endParaRPr dirty="0"/>
          </a:p>
        </p:txBody>
      </p:sp>
      <p:sp>
        <p:nvSpPr>
          <p:cNvPr id="551" name="Google Shape;551;p68"/>
          <p:cNvSpPr txBox="1"/>
          <p:nvPr/>
        </p:nvSpPr>
        <p:spPr>
          <a:xfrm>
            <a:off x="3264400" y="2348600"/>
            <a:ext cx="5343300" cy="656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 sz="3000" dirty="0">
                <a:solidFill>
                  <a:srgbClr val="333333"/>
                </a:solidFill>
                <a:latin typeface="Consolas"/>
                <a:ea typeface="Consolas"/>
                <a:cs typeface="Consolas"/>
                <a:sym typeface="Consolas"/>
              </a:rPr>
              <a:t>甜甜圈</a:t>
            </a:r>
            <a:r>
              <a:rPr lang="en" sz="3000" dirty="0">
                <a:latin typeface="Consolas"/>
                <a:ea typeface="Consolas"/>
                <a:cs typeface="Consolas"/>
                <a:sym typeface="Consolas"/>
              </a:rPr>
              <a:t>.</a:t>
            </a:r>
            <a:r>
              <a:rPr lang="en" sz="3000" b="1" dirty="0">
                <a:solidFill>
                  <a:srgbClr val="EF5330"/>
                </a:solidFill>
                <a:latin typeface="Consolas"/>
                <a:ea typeface="Consolas"/>
                <a:cs typeface="Consolas"/>
                <a:sym typeface="Consolas"/>
              </a:rPr>
              <a:t>length</a:t>
            </a:r>
            <a:r>
              <a:rPr lang="en" sz="3000" dirty="0">
                <a:latin typeface="Consolas"/>
                <a:ea typeface="Consolas"/>
                <a:cs typeface="Consolas"/>
                <a:sym typeface="Consolas"/>
              </a:rPr>
              <a:t>;</a:t>
            </a:r>
            <a:endParaRPr sz="3000" dirty="0">
              <a:latin typeface="Consolas"/>
              <a:ea typeface="Consolas"/>
              <a:cs typeface="Consolas"/>
              <a:sym typeface="Consolas"/>
            </a:endParaRPr>
          </a:p>
        </p:txBody>
      </p:sp>
      <p:sp>
        <p:nvSpPr>
          <p:cNvPr id="552" name="Google Shape;552;p68"/>
          <p:cNvSpPr txBox="1"/>
          <p:nvPr/>
        </p:nvSpPr>
        <p:spPr>
          <a:xfrm>
            <a:off x="3264400" y="3268100"/>
            <a:ext cx="5085000" cy="9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Helvetica Neue"/>
                <a:ea typeface="Helvetica Neue"/>
                <a:cs typeface="Helvetica Neue"/>
                <a:sym typeface="Helvetica Neue"/>
              </a:rPr>
              <a:t>What will </a:t>
            </a:r>
            <a:r>
              <a:rPr lang="en" sz="2000" dirty="0" err="1">
                <a:latin typeface="Consolas"/>
                <a:ea typeface="Consolas"/>
                <a:cs typeface="Consolas"/>
                <a:sym typeface="Consolas"/>
              </a:rPr>
              <a:t>donuts.length</a:t>
            </a:r>
            <a:r>
              <a:rPr lang="en" sz="2000" dirty="0">
                <a:latin typeface="Helvetica Neue"/>
                <a:ea typeface="Helvetica Neue"/>
                <a:cs typeface="Helvetica Neue"/>
                <a:sym typeface="Helvetica Neue"/>
              </a:rPr>
              <a:t> return?</a:t>
            </a:r>
            <a:endParaRPr sz="2000" dirty="0">
              <a:latin typeface="Helvetica Neue"/>
              <a:ea typeface="Helvetica Neue"/>
              <a:cs typeface="Helvetica Neue"/>
              <a:sym typeface="Helvetica Neue"/>
            </a:endParaRPr>
          </a:p>
        </p:txBody>
      </p:sp>
      <p:sp>
        <p:nvSpPr>
          <p:cNvPr id="553" name="Google Shape;553;p68"/>
          <p:cNvSpPr txBox="1"/>
          <p:nvPr/>
        </p:nvSpPr>
        <p:spPr>
          <a:xfrm>
            <a:off x="7250175" y="3133525"/>
            <a:ext cx="1026000" cy="9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0080FF"/>
                </a:solidFill>
                <a:latin typeface="Roboto Slab"/>
                <a:ea typeface="Roboto Slab"/>
                <a:cs typeface="Roboto Slab"/>
                <a:sym typeface="Roboto Slab"/>
              </a:rPr>
              <a:t>3</a:t>
            </a:r>
            <a:endParaRPr sz="4000" b="1">
              <a:solidFill>
                <a:srgbClr val="0080FF"/>
              </a:solidFill>
              <a:latin typeface="Roboto Slab"/>
              <a:ea typeface="Roboto Slab"/>
              <a:cs typeface="Roboto Slab"/>
              <a:sym typeface="Roboto Slab"/>
            </a:endParaRPr>
          </a:p>
        </p:txBody>
      </p:sp>
      <p:cxnSp>
        <p:nvCxnSpPr>
          <p:cNvPr id="554" name="Google Shape;554;p68"/>
          <p:cNvCxnSpPr/>
          <p:nvPr/>
        </p:nvCxnSpPr>
        <p:spPr>
          <a:xfrm rot="10800000" flipH="1">
            <a:off x="4477325" y="3664350"/>
            <a:ext cx="1712700" cy="9000"/>
          </a:xfrm>
          <a:prstGeom prst="straightConnector1">
            <a:avLst/>
          </a:prstGeom>
          <a:noFill/>
          <a:ln w="28575" cap="flat" cmpd="sng">
            <a:solidFill>
              <a:srgbClr val="0080FF"/>
            </a:solidFill>
            <a:prstDash val="solid"/>
            <a:round/>
            <a:headEnd type="none" w="med" len="med"/>
            <a:tailEnd type="none" w="med" len="med"/>
          </a:ln>
        </p:spPr>
      </p:cxnSp>
      <p:sp>
        <p:nvSpPr>
          <p:cNvPr id="555" name="Google Shape;555;p68"/>
          <p:cNvSpPr txBox="1">
            <a:spLocks noGrp="1"/>
          </p:cNvSpPr>
          <p:nvPr>
            <p:ph type="body" idx="1"/>
          </p:nvPr>
        </p:nvSpPr>
        <p:spPr>
          <a:xfrm>
            <a:off x="3264400" y="1257300"/>
            <a:ext cx="5343300" cy="769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114300" lvl="0" indent="0">
              <a:buNone/>
            </a:pPr>
            <a:r>
              <a:rPr lang="en-US" altLang="zh-CN" sz="2400" dirty="0">
                <a:latin typeface="Consolas"/>
                <a:ea typeface="Consolas"/>
                <a:cs typeface="Consolas"/>
                <a:sym typeface="Consolas"/>
              </a:rPr>
              <a:t>let </a:t>
            </a:r>
            <a:r>
              <a:rPr lang="zh-CN" altLang="en-US" sz="2400" dirty="0">
                <a:latin typeface="Consolas"/>
                <a:ea typeface="Consolas"/>
                <a:cs typeface="Consolas"/>
                <a:sym typeface="Consolas"/>
              </a:rPr>
              <a:t>甜甜圈 </a:t>
            </a:r>
            <a:r>
              <a:rPr lang="en-US" altLang="zh-CN" sz="2400" dirty="0">
                <a:latin typeface="Consolas"/>
                <a:ea typeface="Consolas"/>
                <a:cs typeface="Consolas"/>
                <a:sym typeface="Consolas"/>
              </a:rPr>
              <a:t>= [“</a:t>
            </a:r>
            <a:r>
              <a:rPr lang="zh-CN" altLang="en-US" sz="2400" dirty="0">
                <a:latin typeface="Consolas"/>
                <a:ea typeface="Consolas"/>
                <a:cs typeface="Consolas"/>
                <a:sym typeface="Consolas"/>
              </a:rPr>
              <a:t>香草”，“巧克力”，“草莓”</a:t>
            </a:r>
            <a:r>
              <a:rPr lang="en-US" altLang="zh-CN" sz="2400" dirty="0">
                <a:latin typeface="Consolas"/>
                <a:ea typeface="Consolas"/>
                <a:cs typeface="Consolas"/>
                <a:sym typeface="Consolas"/>
              </a:rPr>
              <a:t>];</a:t>
            </a:r>
            <a:endParaRPr lang="zh-CN" altLang="en-US" sz="2400" dirty="0">
              <a:latin typeface="Consolas"/>
              <a:ea typeface="Consolas"/>
              <a:cs typeface="Consolas"/>
              <a:sym typeface="Consolas"/>
            </a:endParaRPr>
          </a:p>
        </p:txBody>
      </p:sp>
      <p:pic>
        <p:nvPicPr>
          <p:cNvPr id="556" name="Google Shape;556;p68"/>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11561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Using </a:t>
            </a:r>
            <a:r>
              <a:rPr lang="en">
                <a:latin typeface="Consolas"/>
                <a:ea typeface="Consolas"/>
                <a:cs typeface="Consolas"/>
                <a:sym typeface="Consolas"/>
              </a:rPr>
              <a:t>.length</a:t>
            </a:r>
            <a:endParaRPr>
              <a:latin typeface="Consolas"/>
              <a:ea typeface="Consolas"/>
              <a:cs typeface="Consolas"/>
              <a:sym typeface="Consolas"/>
            </a:endParaRPr>
          </a:p>
        </p:txBody>
      </p:sp>
      <p:sp>
        <p:nvSpPr>
          <p:cNvPr id="562" name="Google Shape;562;p69"/>
          <p:cNvSpPr/>
          <p:nvPr/>
        </p:nvSpPr>
        <p:spPr>
          <a:xfrm>
            <a:off x="1617650" y="3383950"/>
            <a:ext cx="5717400" cy="1359000"/>
          </a:xfrm>
          <a:prstGeom prst="rect">
            <a:avLst/>
          </a:prstGeom>
          <a:no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3" name="Google Shape;563;p69"/>
          <p:cNvPicPr preferRelativeResize="0"/>
          <p:nvPr/>
        </p:nvPicPr>
        <p:blipFill rotWithShape="1">
          <a:blip r:embed="rId3">
            <a:alphaModFix/>
          </a:blip>
          <a:srcRect b="51943"/>
          <a:stretch/>
        </p:blipFill>
        <p:spPr>
          <a:xfrm>
            <a:off x="3007012" y="3416426"/>
            <a:ext cx="2841477" cy="1294148"/>
          </a:xfrm>
          <a:prstGeom prst="rect">
            <a:avLst/>
          </a:prstGeom>
          <a:noFill/>
          <a:ln>
            <a:noFill/>
          </a:ln>
        </p:spPr>
      </p:pic>
      <p:pic>
        <p:nvPicPr>
          <p:cNvPr id="564" name="Google Shape;564;p69"/>
          <p:cNvPicPr preferRelativeResize="0"/>
          <p:nvPr/>
        </p:nvPicPr>
        <p:blipFill rotWithShape="1">
          <a:blip r:embed="rId3">
            <a:alphaModFix/>
          </a:blip>
          <a:srcRect l="49377" t="49533" b="2407"/>
          <a:stretch/>
        </p:blipFill>
        <p:spPr>
          <a:xfrm>
            <a:off x="1654035" y="3416426"/>
            <a:ext cx="1438456" cy="1294148"/>
          </a:xfrm>
          <a:prstGeom prst="rect">
            <a:avLst/>
          </a:prstGeom>
          <a:noFill/>
          <a:ln>
            <a:noFill/>
          </a:ln>
        </p:spPr>
      </p:pic>
      <p:pic>
        <p:nvPicPr>
          <p:cNvPr id="565" name="Google Shape;565;p69"/>
          <p:cNvPicPr preferRelativeResize="0"/>
          <p:nvPr/>
        </p:nvPicPr>
        <p:blipFill rotWithShape="1">
          <a:blip r:embed="rId3">
            <a:alphaModFix/>
          </a:blip>
          <a:srcRect t="47126" r="49377" b="4815"/>
          <a:stretch/>
        </p:blipFill>
        <p:spPr>
          <a:xfrm>
            <a:off x="5848489" y="3416426"/>
            <a:ext cx="1438456" cy="1294148"/>
          </a:xfrm>
          <a:prstGeom prst="rect">
            <a:avLst/>
          </a:prstGeom>
          <a:noFill/>
          <a:ln>
            <a:noFill/>
          </a:ln>
        </p:spPr>
      </p:pic>
      <p:sp>
        <p:nvSpPr>
          <p:cNvPr id="566" name="Google Shape;566;p69"/>
          <p:cNvSpPr txBox="1"/>
          <p:nvPr/>
        </p:nvSpPr>
        <p:spPr>
          <a:xfrm>
            <a:off x="1544425" y="2797725"/>
            <a:ext cx="6171000" cy="441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2400" dirty="0"/>
              <a:t>[0] 		[1]</a:t>
            </a:r>
            <a:r>
              <a:rPr lang="zh-CN" altLang="en-US" sz="2400" dirty="0"/>
              <a:t>   </a:t>
            </a:r>
            <a:r>
              <a:rPr lang="en" sz="2400" dirty="0"/>
              <a:t>	</a:t>
            </a:r>
            <a:r>
              <a:rPr lang="zh-CN" altLang="en-US" sz="2400" dirty="0"/>
              <a:t>      </a:t>
            </a:r>
            <a:r>
              <a:rPr lang="en" sz="2400" dirty="0"/>
              <a:t>[2] 	</a:t>
            </a:r>
            <a:r>
              <a:rPr lang="zh-CN" altLang="en-US" sz="2400" dirty="0"/>
              <a:t>  </a:t>
            </a:r>
            <a:r>
              <a:rPr lang="en" sz="2400" dirty="0"/>
              <a:t>[3] </a:t>
            </a:r>
            <a:endParaRPr sz="2400" dirty="0"/>
          </a:p>
        </p:txBody>
      </p:sp>
      <p:sp>
        <p:nvSpPr>
          <p:cNvPr id="567" name="Google Shape;567;p69"/>
          <p:cNvSpPr txBox="1"/>
          <p:nvPr/>
        </p:nvSpPr>
        <p:spPr>
          <a:xfrm>
            <a:off x="1243375" y="2368500"/>
            <a:ext cx="55287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Helvetica Neue"/>
                <a:ea typeface="Helvetica Neue"/>
                <a:cs typeface="Helvetica Neue"/>
                <a:sym typeface="Helvetica Neue"/>
              </a:rPr>
              <a:t>What is the value of  </a:t>
            </a:r>
            <a:r>
              <a:rPr lang="en" sz="2600" b="1" u="sng">
                <a:latin typeface="Consolas"/>
                <a:ea typeface="Consolas"/>
                <a:cs typeface="Consolas"/>
                <a:sym typeface="Consolas"/>
              </a:rPr>
              <a:t>numDonuts</a:t>
            </a:r>
            <a:r>
              <a:rPr lang="en" sz="2600">
                <a:latin typeface="Helvetica Neue"/>
                <a:ea typeface="Helvetica Neue"/>
                <a:cs typeface="Helvetica Neue"/>
                <a:sym typeface="Helvetica Neue"/>
              </a:rPr>
              <a:t>?</a:t>
            </a:r>
            <a:endParaRPr sz="2600">
              <a:latin typeface="Helvetica Neue"/>
              <a:ea typeface="Helvetica Neue"/>
              <a:cs typeface="Helvetica Neue"/>
              <a:sym typeface="Helvetica Neue"/>
            </a:endParaRPr>
          </a:p>
        </p:txBody>
      </p:sp>
      <p:sp>
        <p:nvSpPr>
          <p:cNvPr id="568" name="Google Shape;568;p69"/>
          <p:cNvSpPr txBox="1"/>
          <p:nvPr/>
        </p:nvSpPr>
        <p:spPr>
          <a:xfrm>
            <a:off x="6382325" y="2194800"/>
            <a:ext cx="1132800" cy="9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0080FF"/>
                </a:solidFill>
                <a:latin typeface="Consolas"/>
                <a:ea typeface="Consolas"/>
                <a:cs typeface="Consolas"/>
                <a:sym typeface="Consolas"/>
              </a:rPr>
              <a:t>4</a:t>
            </a:r>
            <a:endParaRPr sz="4000" b="1">
              <a:solidFill>
                <a:srgbClr val="0080FF"/>
              </a:solidFill>
              <a:latin typeface="Consolas"/>
              <a:ea typeface="Consolas"/>
              <a:cs typeface="Consolas"/>
              <a:sym typeface="Consolas"/>
            </a:endParaRPr>
          </a:p>
        </p:txBody>
      </p:sp>
      <p:pic>
        <p:nvPicPr>
          <p:cNvPr id="569" name="Google Shape;569;p69"/>
          <p:cNvPicPr preferRelativeResize="0"/>
          <p:nvPr/>
        </p:nvPicPr>
        <p:blipFill>
          <a:blip r:embed="rId4">
            <a:alphaModFix/>
          </a:blip>
          <a:stretch>
            <a:fillRect/>
          </a:stretch>
        </p:blipFill>
        <p:spPr>
          <a:xfrm>
            <a:off x="8310291" y="128022"/>
            <a:ext cx="605117" cy="605100"/>
          </a:xfrm>
          <a:prstGeom prst="rect">
            <a:avLst/>
          </a:prstGeom>
          <a:noFill/>
          <a:ln>
            <a:noFill/>
          </a:ln>
        </p:spPr>
      </p:pic>
      <p:sp>
        <p:nvSpPr>
          <p:cNvPr id="570" name="Google Shape;570;p69"/>
          <p:cNvSpPr txBox="1">
            <a:spLocks noGrp="1"/>
          </p:cNvSpPr>
          <p:nvPr>
            <p:ph type="body" idx="1"/>
          </p:nvPr>
        </p:nvSpPr>
        <p:spPr>
          <a:xfrm>
            <a:off x="532950" y="1257300"/>
            <a:ext cx="8078100" cy="1142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1700" dirty="0">
                <a:solidFill>
                  <a:srgbClr val="0000FF"/>
                </a:solidFill>
                <a:latin typeface="Consolas"/>
                <a:ea typeface="Consolas"/>
                <a:cs typeface="Consolas"/>
                <a:sym typeface="Consolas"/>
              </a:rPr>
              <a:t>let</a:t>
            </a:r>
            <a:r>
              <a:rPr lang="en" sz="1700" dirty="0">
                <a:latin typeface="Consolas"/>
                <a:ea typeface="Consolas"/>
                <a:cs typeface="Consolas"/>
                <a:sym typeface="Consolas"/>
              </a:rPr>
              <a:t> donuts = [</a:t>
            </a:r>
            <a:r>
              <a:rPr lang="en" sz="1700" dirty="0">
                <a:solidFill>
                  <a:srgbClr val="38761D"/>
                </a:solidFill>
                <a:latin typeface="Consolas"/>
                <a:ea typeface="Consolas"/>
                <a:cs typeface="Consolas"/>
                <a:sym typeface="Consolas"/>
              </a:rPr>
              <a:t>"vanilla"</a:t>
            </a:r>
            <a:r>
              <a:rPr lang="en" sz="1700" dirty="0">
                <a:latin typeface="Consolas"/>
                <a:ea typeface="Consolas"/>
                <a:cs typeface="Consolas"/>
                <a:sym typeface="Consolas"/>
              </a:rPr>
              <a:t>, </a:t>
            </a:r>
            <a:r>
              <a:rPr lang="en" sz="1700" dirty="0">
                <a:solidFill>
                  <a:srgbClr val="38761D"/>
                </a:solidFill>
                <a:latin typeface="Consolas"/>
                <a:ea typeface="Consolas"/>
                <a:cs typeface="Consolas"/>
                <a:sym typeface="Consolas"/>
              </a:rPr>
              <a:t>"</a:t>
            </a:r>
            <a:r>
              <a:rPr lang="en" sz="1700" dirty="0" err="1">
                <a:solidFill>
                  <a:srgbClr val="38761D"/>
                </a:solidFill>
                <a:latin typeface="Consolas"/>
                <a:ea typeface="Consolas"/>
                <a:cs typeface="Consolas"/>
                <a:sym typeface="Consolas"/>
              </a:rPr>
              <a:t>chocolate"</a:t>
            </a:r>
            <a:r>
              <a:rPr lang="en" sz="1700" dirty="0" err="1">
                <a:latin typeface="Consolas"/>
                <a:ea typeface="Consolas"/>
                <a:cs typeface="Consolas"/>
                <a:sym typeface="Consolas"/>
              </a:rPr>
              <a:t>,</a:t>
            </a:r>
            <a:r>
              <a:rPr lang="en" sz="1700" dirty="0" err="1">
                <a:solidFill>
                  <a:srgbClr val="38761D"/>
                </a:solidFill>
                <a:latin typeface="Consolas"/>
                <a:ea typeface="Consolas"/>
                <a:cs typeface="Consolas"/>
                <a:sym typeface="Consolas"/>
              </a:rPr>
              <a:t>"strawberry</a:t>
            </a:r>
            <a:r>
              <a:rPr lang="en" sz="1700" dirty="0">
                <a:solidFill>
                  <a:srgbClr val="38761D"/>
                </a:solidFill>
                <a:latin typeface="Consolas"/>
                <a:ea typeface="Consolas"/>
                <a:cs typeface="Consolas"/>
                <a:sym typeface="Consolas"/>
              </a:rPr>
              <a:t>"</a:t>
            </a:r>
            <a:r>
              <a:rPr lang="en" sz="1700" dirty="0">
                <a:latin typeface="Consolas"/>
                <a:ea typeface="Consolas"/>
                <a:cs typeface="Consolas"/>
                <a:sym typeface="Consolas"/>
              </a:rPr>
              <a:t>];</a:t>
            </a:r>
            <a:endParaRPr sz="1700" dirty="0">
              <a:latin typeface="Consolas"/>
              <a:ea typeface="Consolas"/>
              <a:cs typeface="Consolas"/>
              <a:sym typeface="Consolas"/>
            </a:endParaRPr>
          </a:p>
          <a:p>
            <a:pPr marL="0" lvl="0" indent="0" algn="l" rtl="0">
              <a:lnSpc>
                <a:spcPct val="93000"/>
              </a:lnSpc>
              <a:spcBef>
                <a:spcPts val="0"/>
              </a:spcBef>
              <a:spcAft>
                <a:spcPts val="0"/>
              </a:spcAft>
              <a:buNone/>
            </a:pPr>
            <a:r>
              <a:rPr lang="en" sz="1700" dirty="0">
                <a:solidFill>
                  <a:srgbClr val="0000FF"/>
                </a:solidFill>
                <a:latin typeface="Consolas"/>
                <a:ea typeface="Consolas"/>
                <a:cs typeface="Consolas"/>
                <a:sym typeface="Consolas"/>
              </a:rPr>
              <a:t>let</a:t>
            </a:r>
            <a:r>
              <a:rPr lang="en" sz="1700" dirty="0">
                <a:solidFill>
                  <a:schemeClr val="dk1"/>
                </a:solidFill>
                <a:latin typeface="Consolas"/>
                <a:ea typeface="Consolas"/>
                <a:cs typeface="Consolas"/>
                <a:sym typeface="Consolas"/>
              </a:rPr>
              <a:t> </a:t>
            </a:r>
            <a:r>
              <a:rPr lang="en" sz="1700" dirty="0" err="1">
                <a:latin typeface="Consolas"/>
                <a:ea typeface="Consolas"/>
                <a:cs typeface="Consolas"/>
                <a:sym typeface="Consolas"/>
              </a:rPr>
              <a:t>faveFlavor</a:t>
            </a:r>
            <a:r>
              <a:rPr lang="en" sz="1700" dirty="0">
                <a:solidFill>
                  <a:schemeClr val="dk1"/>
                </a:solidFill>
                <a:latin typeface="Consolas"/>
                <a:ea typeface="Consolas"/>
                <a:cs typeface="Consolas"/>
                <a:sym typeface="Consolas"/>
              </a:rPr>
              <a:t> = </a:t>
            </a:r>
            <a:r>
              <a:rPr lang="en" sz="1700" dirty="0">
                <a:solidFill>
                  <a:srgbClr val="38761D"/>
                </a:solidFill>
                <a:latin typeface="Consolas"/>
                <a:ea typeface="Consolas"/>
                <a:cs typeface="Consolas"/>
                <a:sym typeface="Consolas"/>
              </a:rPr>
              <a:t>"glazed"</a:t>
            </a:r>
            <a:r>
              <a:rPr lang="en" sz="1700" dirty="0">
                <a:solidFill>
                  <a:schemeClr val="dk1"/>
                </a:solidFill>
                <a:latin typeface="Consolas"/>
                <a:ea typeface="Consolas"/>
                <a:cs typeface="Consolas"/>
                <a:sym typeface="Consolas"/>
              </a:rPr>
              <a:t>;</a:t>
            </a:r>
            <a:endParaRPr sz="1700"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1700" dirty="0" err="1">
                <a:solidFill>
                  <a:schemeClr val="dk1"/>
                </a:solidFill>
                <a:latin typeface="Consolas"/>
                <a:ea typeface="Consolas"/>
                <a:cs typeface="Consolas"/>
                <a:sym typeface="Consolas"/>
              </a:rPr>
              <a:t>donuts.</a:t>
            </a:r>
            <a:r>
              <a:rPr lang="en" sz="1700" dirty="0" err="1">
                <a:solidFill>
                  <a:srgbClr val="666666"/>
                </a:solidFill>
                <a:latin typeface="Consolas"/>
                <a:ea typeface="Consolas"/>
                <a:cs typeface="Consolas"/>
                <a:sym typeface="Consolas"/>
              </a:rPr>
              <a:t>push</a:t>
            </a:r>
            <a:r>
              <a:rPr lang="en" sz="1700" dirty="0">
                <a:solidFill>
                  <a:schemeClr val="dk1"/>
                </a:solidFill>
                <a:latin typeface="Consolas"/>
                <a:ea typeface="Consolas"/>
                <a:cs typeface="Consolas"/>
                <a:sym typeface="Consolas"/>
              </a:rPr>
              <a:t>(</a:t>
            </a:r>
            <a:r>
              <a:rPr lang="en" sz="1700" dirty="0" err="1">
                <a:latin typeface="Consolas"/>
                <a:ea typeface="Consolas"/>
                <a:cs typeface="Consolas"/>
                <a:sym typeface="Consolas"/>
              </a:rPr>
              <a:t>faveFlavor</a:t>
            </a:r>
            <a:r>
              <a:rPr lang="en" sz="1700" dirty="0">
                <a:solidFill>
                  <a:schemeClr val="dk1"/>
                </a:solidFill>
                <a:latin typeface="Consolas"/>
                <a:ea typeface="Consolas"/>
                <a:cs typeface="Consolas"/>
                <a:sym typeface="Consolas"/>
              </a:rPr>
              <a:t>);</a:t>
            </a:r>
            <a:endParaRPr sz="1700" dirty="0">
              <a:solidFill>
                <a:schemeClr val="dk1"/>
              </a:solidFill>
              <a:latin typeface="Consolas"/>
              <a:ea typeface="Consolas"/>
              <a:cs typeface="Consolas"/>
              <a:sym typeface="Consolas"/>
            </a:endParaRPr>
          </a:p>
          <a:p>
            <a:pPr marL="971550" lvl="0" indent="-1028700" algn="l" rtl="0">
              <a:lnSpc>
                <a:spcPct val="93000"/>
              </a:lnSpc>
              <a:spcBef>
                <a:spcPts val="0"/>
              </a:spcBef>
              <a:spcAft>
                <a:spcPts val="0"/>
              </a:spcAft>
              <a:buClr>
                <a:schemeClr val="dk1"/>
              </a:buClr>
              <a:buSzPts val="1100"/>
              <a:buFont typeface="Arial"/>
              <a:buNone/>
            </a:pPr>
            <a:r>
              <a:rPr lang="en" sz="1700" dirty="0">
                <a:solidFill>
                  <a:srgbClr val="0000FF"/>
                </a:solidFill>
                <a:latin typeface="Consolas"/>
                <a:ea typeface="Consolas"/>
                <a:cs typeface="Consolas"/>
                <a:sym typeface="Consolas"/>
              </a:rPr>
              <a:t>let</a:t>
            </a:r>
            <a:r>
              <a:rPr lang="en" sz="1700" dirty="0">
                <a:solidFill>
                  <a:schemeClr val="dk1"/>
                </a:solidFill>
                <a:latin typeface="Consolas"/>
                <a:ea typeface="Consolas"/>
                <a:cs typeface="Consolas"/>
                <a:sym typeface="Consolas"/>
              </a:rPr>
              <a:t> </a:t>
            </a:r>
            <a:r>
              <a:rPr lang="en" sz="1700" dirty="0" err="1">
                <a:solidFill>
                  <a:schemeClr val="dk1"/>
                </a:solidFill>
                <a:latin typeface="Consolas"/>
                <a:ea typeface="Consolas"/>
                <a:cs typeface="Consolas"/>
                <a:sym typeface="Consolas"/>
              </a:rPr>
              <a:t>numDonuts</a:t>
            </a:r>
            <a:r>
              <a:rPr lang="en" sz="1700" dirty="0">
                <a:solidFill>
                  <a:schemeClr val="dk1"/>
                </a:solidFill>
                <a:latin typeface="Consolas"/>
                <a:ea typeface="Consolas"/>
                <a:cs typeface="Consolas"/>
                <a:sym typeface="Consolas"/>
              </a:rPr>
              <a:t> = </a:t>
            </a:r>
            <a:r>
              <a:rPr lang="en" sz="1700" dirty="0" err="1">
                <a:solidFill>
                  <a:schemeClr val="dk1"/>
                </a:solidFill>
                <a:latin typeface="Consolas"/>
                <a:ea typeface="Consolas"/>
                <a:cs typeface="Consolas"/>
                <a:sym typeface="Consolas"/>
              </a:rPr>
              <a:t>donuts.</a:t>
            </a:r>
            <a:r>
              <a:rPr lang="en" sz="1700" dirty="0" err="1">
                <a:solidFill>
                  <a:srgbClr val="38761D"/>
                </a:solidFill>
                <a:latin typeface="Consolas"/>
                <a:ea typeface="Consolas"/>
                <a:cs typeface="Consolas"/>
                <a:sym typeface="Consolas"/>
              </a:rPr>
              <a:t>length</a:t>
            </a:r>
            <a:endParaRPr sz="1700" dirty="0">
              <a:solidFill>
                <a:schemeClr val="dk1"/>
              </a:solidFill>
            </a:endParaRPr>
          </a:p>
        </p:txBody>
      </p:sp>
    </p:spTree>
    <p:extLst>
      <p:ext uri="{BB962C8B-B14F-4D97-AF65-F5344CB8AC3E}">
        <p14:creationId xmlns:p14="http://schemas.microsoft.com/office/powerpoint/2010/main" val="12986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0"/>
          <p:cNvPicPr preferRelativeResize="0"/>
          <p:nvPr/>
        </p:nvPicPr>
        <p:blipFill rotWithShape="1">
          <a:blip r:embed="rId3">
            <a:alphaModFix/>
          </a:blip>
          <a:srcRect r="12633"/>
          <a:stretch/>
        </p:blipFill>
        <p:spPr>
          <a:xfrm>
            <a:off x="3987385" y="165706"/>
            <a:ext cx="3395250" cy="2667000"/>
          </a:xfrm>
          <a:prstGeom prst="rect">
            <a:avLst/>
          </a:prstGeom>
          <a:noFill/>
          <a:ln>
            <a:noFill/>
          </a:ln>
        </p:spPr>
      </p:pic>
      <p:sp>
        <p:nvSpPr>
          <p:cNvPr id="576" name="Google Shape;576;p70"/>
          <p:cNvSpPr txBox="1">
            <a:spLocks noGrp="1"/>
          </p:cNvSpPr>
          <p:nvPr>
            <p:ph type="body" idx="1"/>
          </p:nvPr>
        </p:nvSpPr>
        <p:spPr>
          <a:xfrm>
            <a:off x="3281549" y="1499206"/>
            <a:ext cx="5323800" cy="19836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zh-CN" altLang="en-US" sz="2400" dirty="0">
                <a:solidFill>
                  <a:schemeClr val="dk1"/>
                </a:solidFill>
              </a:rPr>
              <a:t>我们将创建一个来宾列表！</a:t>
            </a:r>
          </a:p>
          <a:p>
            <a:pPr marL="0" lvl="0" indent="0">
              <a:buClr>
                <a:schemeClr val="dk1"/>
              </a:buClr>
              <a:buSzPts val="1100"/>
              <a:buNone/>
            </a:pPr>
            <a:endParaRPr lang="zh-CN" altLang="en-US" sz="2400" dirty="0">
              <a:solidFill>
                <a:schemeClr val="dk1"/>
              </a:solidFill>
            </a:endParaRPr>
          </a:p>
          <a:p>
            <a:pPr marL="0" lvl="0" indent="0">
              <a:buClr>
                <a:schemeClr val="dk1"/>
              </a:buClr>
              <a:buSzPts val="1100"/>
              <a:buNone/>
            </a:pPr>
            <a:r>
              <a:rPr lang="zh-CN" altLang="en-US" sz="2400" dirty="0">
                <a:solidFill>
                  <a:schemeClr val="dk1"/>
                </a:solidFill>
              </a:rPr>
              <a:t>让我们一起构建它。</a:t>
            </a:r>
            <a:endParaRPr dirty="0"/>
          </a:p>
        </p:txBody>
      </p:sp>
      <p:pic>
        <p:nvPicPr>
          <p:cNvPr id="577" name="Google Shape;577;p70" descr="&quot;7 minute simple and beautiful digital clock countdown timer with bell, alarm, buzzer at the end. Simple black &amp; white elegant design, great for presentations. This is a great classroom or study timer to help with homework, fitness, classroom, cooking, meditation, relaxation and well being or other activities. If you would like a custom timer made please get in touch with a comment below, or message me through YouTube.&#10;&#10;temporizador de cuenta atrás 7 minutos sencillo y hermoso reloj digital con la campana, alarma, timbre al final. negro simple y elegante diseño blanco, ideal para presentaciones. Esta es una gran temporizador clase o estudio para ayudar con la tarea, gimnasio, salón de clases, la cocina, la meditación, la relajación y el bienestar u otras actividades. Si desea un temporizador de encargo por favor ponerse en contacto con un comentario abajo, o un mensaje de mí a través de YouTube.&#10;&#10;7分钟简洁美观的数字时钟倒计时计时器具有钟，报​​警，蜂鸣器在末端。简单的黑白优雅的设计，非常适合演示。这是一个伟大的课堂或学习计时器辅导孩子做功课，健身，教室，烹饪，冥想，放松和福祉或其他活动。如果你想制作一个自定义计时器请与下面的评论，或者给我发短信通过YouTube触摸。&#10;&#10;7 Minuten einfache und schöner digitale Uhr Countdown-Timer mit Glocke, Alarm, Summer am Ende. Einfacher Schwarz-Weiß-elegantes Design, ideal für Präsentationen. Dies ist ein großer Klassenzimmer oder Arbeitszimmer Timer bei den Hausaufgaben, Fitness, Klassenzimmer, Kochen, Meditation, Entspannung und Wohlbefinden oder anderen Aktivitäten zu helfen. Wenn Sie eine benutzerdefinierte Timer mögen gemacht bitte mit einem Kommentar unten in Kontakt treten oder Mitteilung mir durch YouTube.&#10;&#10;7 minutes simple et beau compte à rebours de l'horloge numérique avec sonnette, alarme, buzzer à la fin. Simple noir et blanc design élégant, idéal pour les présentations. Ceci est une excellente minuterie de classe ou d'étude pour aider à faire leurs devoirs, fitness, salle de classe, la cuisine, la méditation, la relaxation et le bien-être ou d'autres activités. Si vous souhaitez une minuterie sur mesure s'il vous plaît entrer en contact avec un commentaire ci-dessous, ou me message à travers YouTube.&#10;&#10;7 minuti timer semplice e bella di conto alla rovescia orologio digitale con la campana, allarme, buzzer alla fine. Semplice bianco e il design elegante bianco, grande per le presentazioni. Questa è una grande classe o studio timer per aiuto con i compiti, fitness, in aula, la cucina, la meditazione, il rilassamento e il benessere o altre attività. Se si desidera un timer su misura si prega di mettersi in contatto con un commento qui sotto, o un messaggio me attraverso YouTube.&#10;&#10;最後にベル、アラーム、ブザー付き7分シンプルで美しいデジタル時計のカウントダウンタイマー。シンプルな黒＆白のエレガントなデザイン、プレゼンテーションのための素晴らしいです。これは宿題、フィットネス、教室、料理、瞑想、リラクゼーション、幸福や他の活動を支援するための偉大な教室や研究タイマーです。あなたが作ったカスタムタイマーを希望の場合のYouTubeを通じて以下のコメント、またはメッセージまでにご連絡ください。&#10;&#10;마지막에 벨, 알람, 부저와 칠분 간단하고 아름다운 디지털 시계 카운트 다운 타이머. 간단한 블랙 &amp; 화이트 우아한 디자인, 프리젠 테이션을 위해 중대한. 이 숙제, 피트니스, 교실, 요리, 명상, 휴식과 웰빙 또는 다른 활동에 도움이 큰 교실이나 연구 타이머입니다. 당신이 만든 사용자 지정 타이머를 원하는 경우 유튜브를 통해 아래의 코멘트, 또는 메시지 나와 함께 연락 주시기 바랍니다.&#10;&#10;7 минут простой и красивый цифровые часы таймер обратного отсчета с колоколом, сигнализация, звуковой сигнал в конце. Простой черный и белый элегантный дизайн, отлично подходит для презентаций. Это большой класс или кабинет таймер, чтобы помочь в выполнении домашних заданий, фитнес, класс, приготовление пищи, медитации, релаксации и благополучия или других видов деятельности. Если вы хотите настроить таймер сделал, пожалуйста, свяжитесь с ниже комментарий, или сообщение меня через YouTube.&#10;&#10;7 λεπτά απλό και όμορφο ψηφιακό ρολόι αντίστροφης μέτρησης χρονόμετρο με κουδούνι, ξυπνητήρι, κουδούνι στο τέλος. Απλό μαύρο και άσπρο κομψό σχεδιασμό, ιδανικό για παρουσιάσεις. Αυτό είναι μια μεγάλη αίθουσα διδασκαλίας ή μελέτης χρονόμετρο για να σας βοηθήσει με την εργασία, γυμναστήριο, αίθουσα διδασκαλίας, το μαγείρεμα, το διαλογισμό, χαλάρωση και ευεξία ή άλλες δραστηριότητες. Αν θέλετε μια προσαρμοσμένη χρονόμετρο γίνεται παρακαλούμε να έρθετε σε επαφή με ένα σχόλιο παρακάτω, ή το μήνυμά μου μέσω του YouTube.&quot;" title="7 min simple Black &amp; White digital clock countdown timer for presentations with ending bell">
            <a:hlinkClick r:id="rId4"/>
          </p:cNvPr>
          <p:cNvPicPr preferRelativeResize="0"/>
          <p:nvPr/>
        </p:nvPicPr>
        <p:blipFill>
          <a:blip r:embed="rId5">
            <a:alphaModFix/>
          </a:blip>
          <a:stretch>
            <a:fillRect/>
          </a:stretch>
        </p:blipFill>
        <p:spPr>
          <a:xfrm>
            <a:off x="234950" y="2429463"/>
            <a:ext cx="2273300" cy="1704975"/>
          </a:xfrm>
          <a:prstGeom prst="rect">
            <a:avLst/>
          </a:prstGeom>
          <a:noFill/>
          <a:ln>
            <a:noFill/>
          </a:ln>
        </p:spPr>
      </p:pic>
      <p:sp>
        <p:nvSpPr>
          <p:cNvPr id="2" name="矩形 1">
            <a:extLst>
              <a:ext uri="{FF2B5EF4-FFF2-40B4-BE49-F238E27FC236}">
                <a16:creationId xmlns:a16="http://schemas.microsoft.com/office/drawing/2014/main" id="{B63DC34B-9916-9145-9F62-3AAC698D8D7F}"/>
              </a:ext>
            </a:extLst>
          </p:cNvPr>
          <p:cNvSpPr/>
          <p:nvPr/>
        </p:nvSpPr>
        <p:spPr>
          <a:xfrm>
            <a:off x="3481754" y="3747055"/>
            <a:ext cx="4572000" cy="738664"/>
          </a:xfrm>
          <a:prstGeom prst="rect">
            <a:avLst/>
          </a:prstGeom>
        </p:spPr>
        <p:txBody>
          <a:bodyPr>
            <a:spAutoFit/>
          </a:bodyPr>
          <a:lstStyle/>
          <a:p>
            <a:r>
              <a:rPr lang="zh-CN" altLang="en-US" dirty="0">
                <a:hlinkClick r:id="rId6"/>
              </a:rPr>
              <a:t>https://popcode.org/?snapshot=8baaf15c-bee5-494d-9f0c-c8275f0881b7</a:t>
            </a:r>
            <a:endParaRPr lang="en-US" altLang="zh-CN" dirty="0"/>
          </a:p>
          <a:p>
            <a:endParaRPr lang="zh-CN" altLang="en-US" dirty="0"/>
          </a:p>
        </p:txBody>
      </p:sp>
    </p:spTree>
    <p:extLst>
      <p:ext uri="{BB962C8B-B14F-4D97-AF65-F5344CB8AC3E}">
        <p14:creationId xmlns:p14="http://schemas.microsoft.com/office/powerpoint/2010/main" val="1267774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1"/>
          <p:cNvSpPr txBox="1">
            <a:spLocks noGrp="1"/>
          </p:cNvSpPr>
          <p:nvPr>
            <p:ph type="body" idx="1"/>
          </p:nvPr>
        </p:nvSpPr>
        <p:spPr>
          <a:xfrm>
            <a:off x="3263388" y="1895450"/>
            <a:ext cx="5323800" cy="25977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600" dirty="0">
                <a:solidFill>
                  <a:schemeClr val="dk1"/>
                </a:solidFill>
              </a:rPr>
              <a:t>制定自己的待办事项清单。加入新任务，更新它，并记下您有多少个待办事项！</a:t>
            </a:r>
            <a:endParaRPr sz="2600" dirty="0">
              <a:solidFill>
                <a:schemeClr val="dk1"/>
              </a:solidFill>
            </a:endParaRPr>
          </a:p>
          <a:p>
            <a:pPr marL="0" lvl="0" indent="0" algn="l" rtl="0">
              <a:lnSpc>
                <a:spcPct val="93000"/>
              </a:lnSpc>
              <a:spcBef>
                <a:spcPts val="1400"/>
              </a:spcBef>
              <a:spcAft>
                <a:spcPts val="0"/>
              </a:spcAft>
              <a:buNone/>
            </a:pPr>
            <a:r>
              <a:rPr lang="en" sz="2600" u="sng" dirty="0">
                <a:solidFill>
                  <a:schemeClr val="hlink"/>
                </a:solidFill>
                <a:hlinkClick r:id="rId3"/>
              </a:rPr>
              <a:t>Mild</a:t>
            </a:r>
            <a:r>
              <a:rPr lang="en" dirty="0"/>
              <a:t>    </a:t>
            </a:r>
            <a:r>
              <a:rPr lang="en" sz="2600" u="sng" dirty="0">
                <a:solidFill>
                  <a:schemeClr val="hlink"/>
                </a:solidFill>
                <a:hlinkClick r:id="rId4"/>
              </a:rPr>
              <a:t>Medium</a:t>
            </a:r>
            <a:r>
              <a:rPr lang="en" dirty="0"/>
              <a:t>   </a:t>
            </a:r>
            <a:r>
              <a:rPr lang="en" sz="2600" u="sng" dirty="0">
                <a:solidFill>
                  <a:schemeClr val="hlink"/>
                </a:solidFill>
                <a:hlinkClick r:id="rId5"/>
              </a:rPr>
              <a:t>Spicy</a:t>
            </a:r>
            <a:endParaRPr sz="2600" dirty="0">
              <a:solidFill>
                <a:schemeClr val="dk1"/>
              </a:solidFill>
            </a:endParaRPr>
          </a:p>
        </p:txBody>
      </p:sp>
      <p:pic>
        <p:nvPicPr>
          <p:cNvPr id="584" name="Google Shape;584;p71" descr="Black Background Video. Ten 10 Minutes Digital Clock Countdown Timer. Large Numbers, Centered, and Very Clear with Fading Numbers Effects.&#10;&#10;► SUBSCRIBE FOR MORE VIDEOS  http://bit.ly/2NSWU1Z" title="Black Background Ten 10 Minutes Digital Clock Countdown Timer">
            <a:hlinkClick r:id="rId6"/>
          </p:cNvPr>
          <p:cNvPicPr preferRelativeResize="0"/>
          <p:nvPr/>
        </p:nvPicPr>
        <p:blipFill>
          <a:blip r:embed="rId7">
            <a:alphaModFix/>
          </a:blip>
          <a:stretch>
            <a:fillRect/>
          </a:stretch>
        </p:blipFill>
        <p:spPr>
          <a:xfrm>
            <a:off x="245163" y="2437125"/>
            <a:ext cx="2252875" cy="1689650"/>
          </a:xfrm>
          <a:prstGeom prst="rect">
            <a:avLst/>
          </a:prstGeom>
          <a:noFill/>
          <a:ln>
            <a:noFill/>
          </a:ln>
        </p:spPr>
      </p:pic>
      <p:sp>
        <p:nvSpPr>
          <p:cNvPr id="2" name="矩形 1">
            <a:extLst>
              <a:ext uri="{FF2B5EF4-FFF2-40B4-BE49-F238E27FC236}">
                <a16:creationId xmlns:a16="http://schemas.microsoft.com/office/drawing/2014/main" id="{A9FEA7BE-C088-C440-B4FA-064A0DA389A7}"/>
              </a:ext>
            </a:extLst>
          </p:cNvPr>
          <p:cNvSpPr/>
          <p:nvPr/>
        </p:nvSpPr>
        <p:spPr>
          <a:xfrm>
            <a:off x="3059723" y="4092431"/>
            <a:ext cx="4572000" cy="738664"/>
          </a:xfrm>
          <a:prstGeom prst="rect">
            <a:avLst/>
          </a:prstGeom>
        </p:spPr>
        <p:txBody>
          <a:bodyPr>
            <a:spAutoFit/>
          </a:bodyPr>
          <a:lstStyle/>
          <a:p>
            <a:r>
              <a:rPr lang="zh-CN" altLang="en-US" dirty="0">
                <a:hlinkClick r:id="rId8"/>
              </a:rPr>
              <a:t>https://popcode.org/?snapshot=47a5f5d1-ae77-4f1d-a540-16312149e1a7</a:t>
            </a:r>
            <a:endParaRPr lang="en-US" altLang="zh-CN" dirty="0"/>
          </a:p>
          <a:p>
            <a:endParaRPr lang="zh-CN" altLang="en-US" dirty="0"/>
          </a:p>
        </p:txBody>
      </p:sp>
    </p:spTree>
    <p:extLst>
      <p:ext uri="{BB962C8B-B14F-4D97-AF65-F5344CB8AC3E}">
        <p14:creationId xmlns:p14="http://schemas.microsoft.com/office/powerpoint/2010/main" val="463915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2"/>
          <p:cNvSpPr txBox="1">
            <a:spLocks noGrp="1"/>
          </p:cNvSpPr>
          <p:nvPr>
            <p:ph type="ctrTitle"/>
          </p:nvPr>
        </p:nvSpPr>
        <p:spPr>
          <a:xfrm>
            <a:off x="175025" y="1718625"/>
            <a:ext cx="24015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What does </a:t>
            </a:r>
            <a:r>
              <a:rPr lang="en">
                <a:latin typeface="Consolas"/>
                <a:ea typeface="Consolas"/>
                <a:cs typeface="Consolas"/>
                <a:sym typeface="Consolas"/>
              </a:rPr>
              <a:t>.push()</a:t>
            </a:r>
            <a:r>
              <a:rPr lang="en"/>
              <a:t> do?</a:t>
            </a:r>
            <a:endParaRPr/>
          </a:p>
          <a:p>
            <a:pPr marL="0" lvl="0" indent="0" algn="l" rtl="0">
              <a:spcBef>
                <a:spcPts val="1000"/>
              </a:spcBef>
              <a:spcAft>
                <a:spcPts val="0"/>
              </a:spcAft>
              <a:buClr>
                <a:schemeClr val="dk1"/>
              </a:buClr>
              <a:buSzPts val="1100"/>
              <a:buFont typeface="Arial"/>
              <a:buNone/>
            </a:pPr>
            <a:r>
              <a:rPr lang="en"/>
              <a:t>What does </a:t>
            </a:r>
            <a:r>
              <a:rPr lang="en">
                <a:latin typeface="Consolas"/>
                <a:ea typeface="Consolas"/>
                <a:cs typeface="Consolas"/>
                <a:sym typeface="Consolas"/>
              </a:rPr>
              <a:t>.length()</a:t>
            </a:r>
            <a:r>
              <a:rPr lang="en"/>
              <a:t> do?</a:t>
            </a:r>
            <a:endParaRPr/>
          </a:p>
          <a:p>
            <a:pPr marL="0" lvl="0" indent="0" algn="l" rtl="0">
              <a:spcBef>
                <a:spcPts val="0"/>
              </a:spcBef>
              <a:spcAft>
                <a:spcPts val="0"/>
              </a:spcAft>
              <a:buClr>
                <a:schemeClr val="dk1"/>
              </a:buClr>
              <a:buSzPts val="1100"/>
              <a:buFont typeface="Arial"/>
              <a:buNone/>
            </a:pPr>
            <a:endParaRPr/>
          </a:p>
        </p:txBody>
      </p:sp>
      <p:sp>
        <p:nvSpPr>
          <p:cNvPr id="590" name="Google Shape;590;p72"/>
          <p:cNvSpPr txBox="1"/>
          <p:nvPr/>
        </p:nvSpPr>
        <p:spPr>
          <a:xfrm>
            <a:off x="2953500" y="2276350"/>
            <a:ext cx="5961900" cy="1336500"/>
          </a:xfrm>
          <a:prstGeom prst="rect">
            <a:avLst/>
          </a:prstGeom>
          <a:noFill/>
          <a:ln>
            <a:noFill/>
          </a:ln>
        </p:spPr>
        <p:txBody>
          <a:bodyPr spcFirstLastPara="1" wrap="square" lIns="91425" tIns="91425" rIns="91425" bIns="91425" anchor="t" anchorCtr="0">
            <a:noAutofit/>
          </a:bodyPr>
          <a:lstStyle/>
          <a:p>
            <a:pPr lvl="0" algn="ctr"/>
            <a:r>
              <a:rPr lang="zh-CN" altLang="en-US" sz="2400" dirty="0">
                <a:latin typeface="Helvetica Neue"/>
                <a:ea typeface="Helvetica Neue"/>
                <a:cs typeface="Helvetica Neue"/>
                <a:sym typeface="Helvetica Neue"/>
              </a:rPr>
              <a:t>编码人员将使用</a:t>
            </a:r>
            <a:r>
              <a:rPr lang="en-US" altLang="zh-CN" sz="2400" dirty="0">
                <a:latin typeface="Helvetica Neue"/>
                <a:ea typeface="Helvetica Neue"/>
                <a:cs typeface="Helvetica Neue"/>
                <a:sym typeface="Helvetica Neue"/>
              </a:rPr>
              <a:t>.</a:t>
            </a:r>
            <a:r>
              <a:rPr lang="en-US" sz="2400" dirty="0">
                <a:latin typeface="Helvetica Neue"/>
                <a:ea typeface="Helvetica Neue"/>
                <a:cs typeface="Helvetica Neue"/>
                <a:sym typeface="Helvetica Neue"/>
              </a:rPr>
              <a:t>push（）</a:t>
            </a:r>
            <a:r>
              <a:rPr lang="zh-CN" altLang="en-US" sz="2400" dirty="0">
                <a:latin typeface="Helvetica Neue"/>
                <a:ea typeface="Helvetica Neue"/>
                <a:cs typeface="Helvetica Neue"/>
                <a:sym typeface="Helvetica Neue"/>
              </a:rPr>
              <a:t>将元素添加到数组中，并使用</a:t>
            </a:r>
            <a:r>
              <a:rPr lang="en-US" altLang="zh-CN" sz="2400" dirty="0">
                <a:latin typeface="Helvetica Neue"/>
                <a:ea typeface="Helvetica Neue"/>
                <a:cs typeface="Helvetica Neue"/>
                <a:sym typeface="Helvetica Neue"/>
              </a:rPr>
              <a:t>.</a:t>
            </a:r>
            <a:r>
              <a:rPr lang="en-US" sz="2400" dirty="0">
                <a:latin typeface="Helvetica Neue"/>
                <a:ea typeface="Helvetica Neue"/>
                <a:cs typeface="Helvetica Neue"/>
                <a:sym typeface="Helvetica Neue"/>
              </a:rPr>
              <a:t>length</a:t>
            </a:r>
            <a:r>
              <a:rPr lang="zh-CN" altLang="en-US" sz="2400" dirty="0">
                <a:latin typeface="Helvetica Neue"/>
                <a:ea typeface="Helvetica Neue"/>
                <a:cs typeface="Helvetica Neue"/>
                <a:sym typeface="Helvetica Neue"/>
              </a:rPr>
              <a:t>获取数组中元素的数量</a:t>
            </a:r>
            <a:endParaRPr sz="2400" dirty="0">
              <a:latin typeface="Helvetica Neue"/>
              <a:ea typeface="Helvetica Neue"/>
              <a:cs typeface="Helvetica Neue"/>
              <a:sym typeface="Helvetica Neue"/>
            </a:endParaRPr>
          </a:p>
        </p:txBody>
      </p:sp>
      <p:pic>
        <p:nvPicPr>
          <p:cNvPr id="591" name="Google Shape;591;p72"/>
          <p:cNvPicPr preferRelativeResize="0"/>
          <p:nvPr/>
        </p:nvPicPr>
        <p:blipFill>
          <a:blip r:embed="rId3">
            <a:alphaModFix/>
          </a:blip>
          <a:stretch>
            <a:fillRect/>
          </a:stretch>
        </p:blipFill>
        <p:spPr>
          <a:xfrm>
            <a:off x="5457700" y="1199010"/>
            <a:ext cx="935188" cy="935190"/>
          </a:xfrm>
          <a:prstGeom prst="rect">
            <a:avLst/>
          </a:prstGeom>
          <a:noFill/>
          <a:ln>
            <a:noFill/>
          </a:ln>
        </p:spPr>
      </p:pic>
    </p:spTree>
    <p:extLst>
      <p:ext uri="{BB962C8B-B14F-4D97-AF65-F5344CB8AC3E}">
        <p14:creationId xmlns:p14="http://schemas.microsoft.com/office/powerpoint/2010/main" val="3529979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4"/>
          <p:cNvSpPr/>
          <p:nvPr/>
        </p:nvSpPr>
        <p:spPr>
          <a:xfrm>
            <a:off x="3676198" y="3209047"/>
            <a:ext cx="1053600" cy="1510500"/>
          </a:xfrm>
          <a:prstGeom prst="rect">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4"/>
          <p:cNvSpPr txBox="1">
            <a:spLocks noGrp="1"/>
          </p:cNvSpPr>
          <p:nvPr>
            <p:ph type="body" idx="1"/>
          </p:nvPr>
        </p:nvSpPr>
        <p:spPr>
          <a:xfrm>
            <a:off x="3263400" y="297575"/>
            <a:ext cx="5323800" cy="30879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400" dirty="0">
                <a:solidFill>
                  <a:schemeClr val="dk1"/>
                </a:solidFill>
              </a:rPr>
              <a:t>阅读以下代码。</a:t>
            </a:r>
          </a:p>
          <a:p>
            <a:pPr marL="0" lvl="0" indent="0">
              <a:lnSpc>
                <a:spcPct val="93000"/>
              </a:lnSpc>
              <a:buNone/>
            </a:pPr>
            <a:endParaRPr lang="zh-CN" altLang="en-US" sz="2400" dirty="0">
              <a:solidFill>
                <a:schemeClr val="dk1"/>
              </a:solidFill>
            </a:endParaRPr>
          </a:p>
          <a:p>
            <a:pPr marL="0" lvl="0" indent="0">
              <a:lnSpc>
                <a:spcPct val="93000"/>
              </a:lnSpc>
              <a:buNone/>
            </a:pPr>
            <a:endParaRPr lang="zh-CN" altLang="en-US" sz="2400" dirty="0">
              <a:solidFill>
                <a:schemeClr val="dk1"/>
              </a:solidFill>
            </a:endParaRPr>
          </a:p>
          <a:p>
            <a:pPr marL="0" lvl="0" indent="0">
              <a:lnSpc>
                <a:spcPct val="93000"/>
              </a:lnSpc>
              <a:buNone/>
            </a:pPr>
            <a:endParaRPr lang="zh-CN" altLang="en-US" sz="2400" dirty="0">
              <a:solidFill>
                <a:schemeClr val="dk1"/>
              </a:solidFill>
            </a:endParaRPr>
          </a:p>
          <a:p>
            <a:pPr marL="0" lvl="0" indent="0">
              <a:lnSpc>
                <a:spcPct val="93000"/>
              </a:lnSpc>
              <a:buNone/>
            </a:pPr>
            <a:endParaRPr lang="zh-CN" altLang="en-US" sz="2400" dirty="0">
              <a:solidFill>
                <a:schemeClr val="dk1"/>
              </a:solidFill>
            </a:endParaRPr>
          </a:p>
          <a:p>
            <a:pPr marL="0" lvl="0" indent="0">
              <a:lnSpc>
                <a:spcPct val="93000"/>
              </a:lnSpc>
              <a:buNone/>
            </a:pPr>
            <a:r>
              <a:rPr lang="zh-CN" altLang="en-US" sz="2400" dirty="0">
                <a:solidFill>
                  <a:schemeClr val="dk1"/>
                </a:solidFill>
              </a:rPr>
              <a:t>如果写在最后，那么</a:t>
            </a:r>
            <a:r>
              <a:rPr lang="en-US" sz="2400" dirty="0" err="1">
                <a:solidFill>
                  <a:schemeClr val="dk1"/>
                </a:solidFill>
              </a:rPr>
              <a:t>donuts.length</a:t>
            </a:r>
            <a:r>
              <a:rPr lang="en-US" sz="2400" dirty="0">
                <a:solidFill>
                  <a:schemeClr val="dk1"/>
                </a:solidFill>
              </a:rPr>
              <a:t>（）</a:t>
            </a:r>
            <a:r>
              <a:rPr lang="zh-CN" altLang="en-US" sz="2400" dirty="0">
                <a:solidFill>
                  <a:schemeClr val="dk1"/>
                </a:solidFill>
              </a:rPr>
              <a:t>的值是多少？</a:t>
            </a:r>
            <a:endParaRPr lang="en-US" altLang="zh-CN" sz="2400" dirty="0">
              <a:solidFill>
                <a:schemeClr val="dk1"/>
              </a:solidFill>
            </a:endParaRPr>
          </a:p>
          <a:p>
            <a:pPr marL="0" lvl="0" indent="0">
              <a:lnSpc>
                <a:spcPct val="93000"/>
              </a:lnSpc>
              <a:buNone/>
            </a:pPr>
            <a:endParaRPr lang="en-US" altLang="zh-CN" sz="2400" dirty="0">
              <a:solidFill>
                <a:schemeClr val="dk1"/>
              </a:solidFill>
            </a:endParaRPr>
          </a:p>
          <a:p>
            <a:pPr marL="914400" lvl="1" indent="-361950" algn="l" rtl="0">
              <a:lnSpc>
                <a:spcPct val="93000"/>
              </a:lnSpc>
              <a:spcBef>
                <a:spcPts val="1000"/>
              </a:spcBef>
              <a:spcAft>
                <a:spcPts val="0"/>
              </a:spcAft>
              <a:buClr>
                <a:schemeClr val="dk1"/>
              </a:buClr>
              <a:buSzPts val="2100"/>
              <a:buAutoNum type="alphaLcPeriod"/>
            </a:pPr>
            <a:r>
              <a:rPr lang="en" sz="2500" dirty="0">
                <a:solidFill>
                  <a:schemeClr val="dk1"/>
                </a:solidFill>
              </a:rPr>
              <a:t>6</a:t>
            </a:r>
            <a:endParaRPr sz="2500" dirty="0">
              <a:solidFill>
                <a:schemeClr val="dk1"/>
              </a:solidFill>
            </a:endParaRPr>
          </a:p>
          <a:p>
            <a:pPr marL="914400" lvl="1" indent="-361950" algn="l" rtl="0">
              <a:lnSpc>
                <a:spcPct val="93000"/>
              </a:lnSpc>
              <a:spcBef>
                <a:spcPts val="0"/>
              </a:spcBef>
              <a:spcAft>
                <a:spcPts val="0"/>
              </a:spcAft>
              <a:buClr>
                <a:schemeClr val="dk1"/>
              </a:buClr>
              <a:buSzPts val="2100"/>
              <a:buAutoNum type="alphaLcPeriod"/>
            </a:pPr>
            <a:r>
              <a:rPr lang="en" sz="2500" dirty="0">
                <a:solidFill>
                  <a:schemeClr val="dk1"/>
                </a:solidFill>
              </a:rPr>
              <a:t>5</a:t>
            </a:r>
            <a:endParaRPr sz="2500" dirty="0">
              <a:solidFill>
                <a:schemeClr val="dk1"/>
              </a:solidFill>
            </a:endParaRPr>
          </a:p>
          <a:p>
            <a:pPr marL="914400" lvl="1" indent="-361950" algn="l" rtl="0">
              <a:lnSpc>
                <a:spcPct val="93000"/>
              </a:lnSpc>
              <a:spcBef>
                <a:spcPts val="0"/>
              </a:spcBef>
              <a:spcAft>
                <a:spcPts val="0"/>
              </a:spcAft>
              <a:buClr>
                <a:schemeClr val="dk1"/>
              </a:buClr>
              <a:buSzPts val="2100"/>
              <a:buAutoNum type="alphaLcPeriod"/>
            </a:pPr>
            <a:r>
              <a:rPr lang="en" sz="2500" dirty="0">
                <a:solidFill>
                  <a:schemeClr val="dk1"/>
                </a:solidFill>
              </a:rPr>
              <a:t>7</a:t>
            </a:r>
            <a:endParaRPr sz="2500" dirty="0">
              <a:solidFill>
                <a:schemeClr val="dk1"/>
              </a:solidFill>
            </a:endParaRPr>
          </a:p>
          <a:p>
            <a:pPr marL="914400" lvl="1" indent="-361950" algn="l" rtl="0">
              <a:lnSpc>
                <a:spcPct val="93000"/>
              </a:lnSpc>
              <a:spcBef>
                <a:spcPts val="0"/>
              </a:spcBef>
              <a:spcAft>
                <a:spcPts val="0"/>
              </a:spcAft>
              <a:buClr>
                <a:schemeClr val="dk1"/>
              </a:buClr>
              <a:buSzPts val="2100"/>
              <a:buAutoNum type="alphaLcPeriod"/>
            </a:pPr>
            <a:r>
              <a:rPr lang="en" sz="2500" dirty="0">
                <a:solidFill>
                  <a:schemeClr val="dk1"/>
                </a:solidFill>
              </a:rPr>
              <a:t>8</a:t>
            </a:r>
            <a:endParaRPr sz="2500" dirty="0">
              <a:solidFill>
                <a:schemeClr val="dk1"/>
              </a:solidFill>
            </a:endParaRPr>
          </a:p>
        </p:txBody>
      </p:sp>
      <p:pic>
        <p:nvPicPr>
          <p:cNvPr id="631" name="Google Shape;631;p74"/>
          <p:cNvPicPr preferRelativeResize="0"/>
          <p:nvPr/>
        </p:nvPicPr>
        <p:blipFill>
          <a:blip r:embed="rId3">
            <a:alphaModFix/>
          </a:blip>
          <a:stretch>
            <a:fillRect/>
          </a:stretch>
        </p:blipFill>
        <p:spPr>
          <a:xfrm>
            <a:off x="3021100" y="757500"/>
            <a:ext cx="5808375" cy="1257800"/>
          </a:xfrm>
          <a:prstGeom prst="rect">
            <a:avLst/>
          </a:prstGeom>
          <a:noFill/>
          <a:ln w="19050" cap="flat" cmpd="sng">
            <a:solidFill>
              <a:srgbClr val="666666"/>
            </a:solidFill>
            <a:prstDash val="solid"/>
            <a:round/>
            <a:headEnd type="none" w="sm" len="sm"/>
            <a:tailEnd type="none" w="sm" len="sm"/>
          </a:ln>
        </p:spPr>
      </p:pic>
      <p:pic>
        <p:nvPicPr>
          <p:cNvPr id="632" name="Google Shape;632;p74" descr="&quot;3 minute simple and beautiful digital clock countdown timer with bell, alarm, buzzer at the end. Simple black &amp; white elegant design, great for presentations. This is a great classroom or study timer to help with homework, fitness, classroom, cooking, meditation, relaxation and well being or other activities. If you would like a custom timer made please get in touch with a comment below, or message me through YouTube.&#10;&#10;temporizador de cuenta atrás 3 minutos sencillo y hermoso reloj digital con la campana, alarma, timbre al final. negro simple y elegante diseño blanco, ideal para presentaciones. Esta es una gran temporizador clase o estudio para ayudar con la tarea, gimnasio, salón de clases, la cocina, la meditación, la relajación y el bienestar u otras actividades. Si desea un temporizador de encargo por favor ponerse en contacto con un comentario abajo, o un mensaje de mí a través de YouTube.&#10;&#10;3分钟简洁美观的数字时钟倒计时计时器具有钟，报​​警，蜂鸣器在末端。简单的黑白优雅的设计，非常适合演示。这是一个伟大的课堂或学习计时器辅导孩子做功课，健身，教室，烹饪，冥想，放松和福祉或其他活动。如果你想制作一个自定义计时器请与下面的评论，或者给我发短信通过YouTube触摸。&#10;&#10;3 Minuten einfach und schön Digitaluhr Countdown-Timer mit Glocke, Alarm, Summer am Ende. Einfacher Schwarz-Weiß-elegantes Design, ideal für Präsentationen. Dies ist ein großer Klassenzimmer oder Arbeitszimmer Timer bei den Hausaufgaben, Fitness, Klassenzimmer, Kochen, Meditation, Entspannung und Wohlbefinden oder anderen Aktivitäten zu helfen. Wenn Sie eine benutzerdefinierte Timer mögen gemacht bitte mit einem Kommentar unten in Kontakt treten oder Mitteilung mir durch YouTube.&#10;&#10;3 minutes simple et beau compte à rebours de l'horloge numérique avec sonnette, alarme, buzzer à la fin. Simple noir et blanc design élégant, idéal pour les présentations. Ceci est une excellente minuterie de classe ou d'étude pour aider à faire leurs devoirs, fitness, salle de classe, la cuisine, la méditation, la relaxation et le bien-être ou d'autres activités. Si vous souhaitez une minuterie sur mesure s'il vous plaît entrer en contact avec un commentaire ci-dessous, ou me message à travers YouTube.&#10;&#10;Tre minuti timer semplice e bella di conto alla rovescia orologio digitale con la campana, allarme, buzzer alla fine. Semplice bianco e il design elegante bianco, grande per le presentazioni. Questa è una grande classe o studio timer per aiuto con i compiti, fitness, in aula, la cucina, la meditazione, il rilassamento e il benessere o altre attività. Se si desidera un timer su misura si prega di mettersi in contatto con un commento qui sotto, o un messaggio me attraverso YouTube.&#10;&#10;最後にベル、アラーム、ブザーで3分のシンプルで美しいデジタル時計のカウントダウンタイマー。シンプルな黒＆白のエレガントなデザイン、プレゼンテーションのための素晴らしいです。これは宿題、フィットネス、教室、料理、瞑想、リラクゼーション、幸福や他の活動を支援するための偉大な教室や研究タイマーです。あなたが作ったカスタムタイマーを希望の場合のYouTubeを通じて以下のコメント、またはメッセージまでにご連絡ください。&#10;&#10;마지막에 벨, 알람, 부저와 삼분 간단하고 아름다운 디지털 시계 카운트 다운 타이머. 간단한 블랙 &amp; 화이트 우아한 디자인, 프리젠 테이션을 위해 중대한. 이 숙제, 피트니스, 교실, 요리, 명상, 휴식과 웰빙 또는 다른 활동에 도움이 큰 교실이나 연구 타이머입니다. 당신이 만든 사용자 지정 타이머를 원하는 경우 유튜브를 통해 아래의 코멘트, 또는 메시지 나와 함께 연락 주시기 바랍니다.&#10;&#10;3 минуты простой и красивый цифровые часы таймер обратного отсчета с колоколом, сигнализация, звуковой сигнал в конце. Простой черный и белый элегантный дизайн, отлично подходит для презентаций. Это большой класс или кабинет таймер, чтобы помочь в выполнении домашних заданий, фитнес, класс, приготовление пищи, медитации, релаксации и благополучия или других видов деятельности. Если вы хотите настроить таймер сделал, пожалуйста, свяжитесь с ниже комментарий, или сообщение меня через YouTube.&#10;&#10;3 λεπτά απλό και όμορφο ψηφιακό ρολόι αντίστροφης μέτρησης χρονόμετρο με κουδούνι, ξυπνητήρι, κουδούνι στο τέλος. Απλό μαύρο και άσπρο κομψό σχεδιασμό, ιδανικό για παρουσιάσεις. Αυτό είναι μια μεγάλη αίθουσα διδασκαλίας ή μελέτης χρονόμετρο για να σας βοηθήσει με την εργασία, γυμναστήριο, αίθουσα διδασκαλίας, το μαγείρεμα, το διαλογισμό, χαλάρωση και ευεξία ή άλλες δραστηριότητες. Αν θέλετε μια προσαρμοσμένη χρονόμετρο γίνεται παρακαλούμε να έρθετε σε επαφή με ένα σχόλιο παρακάτω, ή το μήνυμά μου μέσω του YouTube.&quot;" title="3 min simple Black &amp; White digital clock countdown timer for presentations with ending bell">
            <a:hlinkClick r:id="rId4"/>
          </p:cNvPr>
          <p:cNvPicPr preferRelativeResize="0"/>
          <p:nvPr/>
        </p:nvPicPr>
        <p:blipFill>
          <a:blip r:embed="rId5">
            <a:alphaModFix/>
          </a:blip>
          <a:stretch>
            <a:fillRect/>
          </a:stretch>
        </p:blipFill>
        <p:spPr>
          <a:xfrm>
            <a:off x="211138" y="2411600"/>
            <a:ext cx="2320925" cy="1740700"/>
          </a:xfrm>
          <a:prstGeom prst="rect">
            <a:avLst/>
          </a:prstGeom>
          <a:noFill/>
          <a:ln>
            <a:noFill/>
          </a:ln>
        </p:spPr>
      </p:pic>
    </p:spTree>
    <p:extLst>
      <p:ext uri="{BB962C8B-B14F-4D97-AF65-F5344CB8AC3E}">
        <p14:creationId xmlns:p14="http://schemas.microsoft.com/office/powerpoint/2010/main" val="1471781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body" idx="1"/>
          </p:nvPr>
        </p:nvSpPr>
        <p:spPr>
          <a:xfrm>
            <a:off x="3264400" y="1538800"/>
            <a:ext cx="5331000" cy="30882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AutoNum type="arabicPeriod"/>
            </a:pPr>
            <a:r>
              <a:rPr lang="en"/>
              <a:t>What has been your favorite assignment or project so far?</a:t>
            </a:r>
            <a:endParaRPr/>
          </a:p>
          <a:p>
            <a:pPr marL="457200" lvl="0" indent="-342900" algn="l" rtl="0">
              <a:lnSpc>
                <a:spcPct val="115000"/>
              </a:lnSpc>
              <a:spcBef>
                <a:spcPts val="1000"/>
              </a:spcBef>
              <a:spcAft>
                <a:spcPts val="1000"/>
              </a:spcAft>
              <a:buSzPts val="1800"/>
              <a:buAutoNum type="arabicPeriod"/>
            </a:pPr>
            <a:r>
              <a:rPr lang="en"/>
              <a:t>Share the Popcode screenshot or GitHub repository link to your favorite.</a:t>
            </a:r>
            <a:endParaRPr/>
          </a:p>
        </p:txBody>
      </p:sp>
      <p:pic>
        <p:nvPicPr>
          <p:cNvPr id="245" name="Google Shape;245;p32"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3"/>
          </p:cNvPr>
          <p:cNvPicPr preferRelativeResize="0"/>
          <p:nvPr/>
        </p:nvPicPr>
        <p:blipFill>
          <a:blip r:embed="rId4">
            <a:alphaModFix/>
          </a:blip>
          <a:stretch>
            <a:fillRect/>
          </a:stretch>
        </p:blipFill>
        <p:spPr>
          <a:xfrm>
            <a:off x="276264" y="2450700"/>
            <a:ext cx="2190976" cy="1643250"/>
          </a:xfrm>
          <a:prstGeom prst="rect">
            <a:avLst/>
          </a:prstGeom>
          <a:noFill/>
          <a:ln>
            <a:noFill/>
          </a:ln>
        </p:spPr>
      </p:pic>
    </p:spTree>
    <p:extLst>
      <p:ext uri="{BB962C8B-B14F-4D97-AF65-F5344CB8AC3E}">
        <p14:creationId xmlns:p14="http://schemas.microsoft.com/office/powerpoint/2010/main" val="201750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p:nvPr>
        </p:nvSpPr>
        <p:spPr>
          <a:xfrm>
            <a:off x="1063050" y="2571750"/>
            <a:ext cx="70179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altLang="en-US" dirty="0"/>
              <a:t>复习</a:t>
            </a:r>
            <a:r>
              <a:rPr lang="en-US" altLang="zh-CN" dirty="0"/>
              <a:t>JS</a:t>
            </a:r>
            <a:endParaRPr dirty="0"/>
          </a:p>
        </p:txBody>
      </p:sp>
    </p:spTree>
    <p:extLst>
      <p:ext uri="{BB962C8B-B14F-4D97-AF65-F5344CB8AC3E}">
        <p14:creationId xmlns:p14="http://schemas.microsoft.com/office/powerpoint/2010/main" val="216051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3"/>
        <p:cNvGrpSpPr/>
        <p:nvPr/>
      </p:nvGrpSpPr>
      <p:grpSpPr>
        <a:xfrm>
          <a:off x="0" y="0"/>
          <a:ext cx="0" cy="0"/>
          <a:chOff x="0" y="0"/>
          <a:chExt cx="0" cy="0"/>
        </a:xfrm>
      </p:grpSpPr>
      <p:sp>
        <p:nvSpPr>
          <p:cNvPr id="484" name="Google Shape;484;p6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lvl="0">
              <a:buSzPts val="1100"/>
            </a:pPr>
            <a:r>
              <a:rPr lang="zh-CN" altLang="en-US" dirty="0"/>
              <a:t>数组的真实示例</a:t>
            </a:r>
            <a:endParaRPr dirty="0"/>
          </a:p>
        </p:txBody>
      </p:sp>
      <p:sp>
        <p:nvSpPr>
          <p:cNvPr id="485" name="Google Shape;485;p65"/>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b="1" dirty="0">
                <a:solidFill>
                  <a:schemeClr val="tx1"/>
                </a:solidFill>
              </a:rPr>
              <a:t>数组通常用于表示可以增长或收缩的项目列表，例如：</a:t>
            </a:r>
          </a:p>
          <a:p>
            <a:pPr marL="0" lvl="0" indent="0">
              <a:lnSpc>
                <a:spcPct val="93000"/>
              </a:lnSpc>
              <a:buNone/>
            </a:pPr>
            <a:endParaRPr lang="zh-CN" altLang="en-US" b="1" dirty="0">
              <a:solidFill>
                <a:schemeClr val="tx1"/>
              </a:solidFill>
            </a:endParaRPr>
          </a:p>
          <a:p>
            <a:pPr marL="342900" lvl="0">
              <a:lnSpc>
                <a:spcPct val="93000"/>
              </a:lnSpc>
              <a:buFont typeface="+mj-lt"/>
              <a:buAutoNum type="arabicPeriod"/>
            </a:pPr>
            <a:r>
              <a:rPr lang="zh-CN" altLang="en-US" b="1" dirty="0">
                <a:solidFill>
                  <a:schemeClr val="tx1"/>
                </a:solidFill>
              </a:rPr>
              <a:t>论坛帖子</a:t>
            </a:r>
          </a:p>
          <a:p>
            <a:pPr marL="342900" lvl="0">
              <a:lnSpc>
                <a:spcPct val="93000"/>
              </a:lnSpc>
              <a:buFont typeface="+mj-lt"/>
              <a:buAutoNum type="arabicPeriod"/>
            </a:pPr>
            <a:r>
              <a:rPr lang="zh-CN" altLang="en-US" b="1" dirty="0">
                <a:solidFill>
                  <a:schemeClr val="tx1"/>
                </a:solidFill>
              </a:rPr>
              <a:t>购物车或待办事项清单</a:t>
            </a:r>
          </a:p>
          <a:p>
            <a:pPr marL="342900" lvl="0">
              <a:lnSpc>
                <a:spcPct val="93000"/>
              </a:lnSpc>
              <a:buFont typeface="+mj-lt"/>
              <a:buAutoNum type="arabicPeriod"/>
            </a:pPr>
            <a:r>
              <a:rPr lang="zh-CN" altLang="en-US" b="1" dirty="0">
                <a:solidFill>
                  <a:schemeClr val="tx1"/>
                </a:solidFill>
              </a:rPr>
              <a:t>导航栏</a:t>
            </a:r>
            <a:endParaRPr dirty="0">
              <a:solidFill>
                <a:schemeClr val="tx1"/>
              </a:solidFill>
            </a:endParaRPr>
          </a:p>
        </p:txBody>
      </p:sp>
      <p:pic>
        <p:nvPicPr>
          <p:cNvPr id="486" name="Google Shape;486;p65"/>
          <p:cNvPicPr preferRelativeResize="0"/>
          <p:nvPr/>
        </p:nvPicPr>
        <p:blipFill>
          <a:blip r:embed="rId3">
            <a:alphaModFix/>
          </a:blip>
          <a:stretch>
            <a:fillRect/>
          </a:stretch>
        </p:blipFill>
        <p:spPr>
          <a:xfrm>
            <a:off x="8346638" y="246498"/>
            <a:ext cx="528825" cy="5288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p:nvPr>
        </p:nvSpPr>
        <p:spPr>
          <a:xfrm>
            <a:off x="418244" y="361538"/>
            <a:ext cx="8520600" cy="572700"/>
          </a:xfrm>
          <a:prstGeom prst="rect">
            <a:avLst/>
          </a:prstGeom>
        </p:spPr>
        <p:txBody>
          <a:bodyPr spcFirstLastPara="1" wrap="square" lIns="91425" tIns="91425" rIns="91425" bIns="91425" anchor="t" anchorCtr="0">
            <a:noAutofit/>
          </a:bodyPr>
          <a:lstStyle/>
          <a:p>
            <a:pPr lvl="0"/>
            <a:r>
              <a:rPr lang="zh-CN" altLang="en-US" sz="2600" dirty="0"/>
              <a:t>您已完成所有</a:t>
            </a:r>
            <a:r>
              <a:rPr lang="en-US" sz="2600" dirty="0"/>
              <a:t>Web</a:t>
            </a:r>
            <a:r>
              <a:rPr lang="zh-CN" altLang="en-US" sz="2600" dirty="0"/>
              <a:t>开发入门课程！</a:t>
            </a:r>
            <a:endParaRPr sz="2600" dirty="0"/>
          </a:p>
        </p:txBody>
      </p:sp>
      <p:sp>
        <p:nvSpPr>
          <p:cNvPr id="256" name="Google Shape;256;p34"/>
          <p:cNvSpPr txBox="1">
            <a:spLocks noGrp="1"/>
          </p:cNvSpPr>
          <p:nvPr>
            <p:ph type="body" idx="1"/>
          </p:nvPr>
        </p:nvSpPr>
        <p:spPr>
          <a:xfrm>
            <a:off x="542575" y="1134848"/>
            <a:ext cx="8141700" cy="667500"/>
          </a:xfrm>
          <a:prstGeom prst="rect">
            <a:avLst/>
          </a:prstGeom>
        </p:spPr>
        <p:txBody>
          <a:bodyPr spcFirstLastPara="1" wrap="square" lIns="91425" tIns="91425" rIns="91425" bIns="91425" anchor="t" anchorCtr="0">
            <a:noAutofit/>
          </a:bodyPr>
          <a:lstStyle/>
          <a:p>
            <a:pPr marL="0" lvl="0" indent="0">
              <a:buNone/>
            </a:pPr>
            <a:r>
              <a:rPr lang="zh-CN" altLang="en-US" sz="1600" b="1" dirty="0"/>
              <a:t>恭喜你！您已经完成了</a:t>
            </a:r>
            <a:r>
              <a:rPr lang="en-US" sz="1600" b="1" dirty="0"/>
              <a:t>Web</a:t>
            </a:r>
            <a:r>
              <a:rPr lang="zh-CN" altLang="en-US" sz="1600" b="1" dirty="0"/>
              <a:t>开发简介的全部内容。</a:t>
            </a:r>
          </a:p>
          <a:p>
            <a:pPr marL="0" lvl="0" indent="0">
              <a:buNone/>
            </a:pPr>
            <a:r>
              <a:rPr lang="zh-CN" altLang="en-US" sz="1600" b="1" dirty="0"/>
              <a:t>因此，让我们花一天时间回顾一下您知道的一些新</a:t>
            </a:r>
            <a:r>
              <a:rPr lang="en-US" sz="1600" b="1" dirty="0"/>
              <a:t>JavaScript：</a:t>
            </a:r>
            <a:endParaRPr sz="1600" dirty="0"/>
          </a:p>
        </p:txBody>
      </p:sp>
      <p:sp>
        <p:nvSpPr>
          <p:cNvPr id="258" name="Google Shape;258;p34"/>
          <p:cNvSpPr txBox="1"/>
          <p:nvPr/>
        </p:nvSpPr>
        <p:spPr>
          <a:xfrm>
            <a:off x="2322051" y="1995003"/>
            <a:ext cx="3323400" cy="2389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Variables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Data Types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Input Values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String Interpolations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Conditional Statements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Else-If Multiple Conditions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Compound Conditionals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Arrays</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Array Index</a:t>
            </a:r>
            <a:endParaRPr sz="1600" dirty="0">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Char char="➔"/>
            </a:pPr>
            <a:r>
              <a:rPr lang="en" sz="1600" dirty="0">
                <a:latin typeface="Helvetica Neue"/>
                <a:ea typeface="Helvetica Neue"/>
                <a:cs typeface="Helvetica Neue"/>
                <a:sym typeface="Helvetica Neue"/>
              </a:rPr>
              <a:t>For Of Loops</a:t>
            </a:r>
            <a:endParaRPr sz="1600" dirty="0">
              <a:latin typeface="Helvetica Neue"/>
              <a:ea typeface="Helvetica Neue"/>
              <a:cs typeface="Helvetica Neue"/>
              <a:sym typeface="Helvetica Neue"/>
            </a:endParaRPr>
          </a:p>
          <a:p>
            <a:pPr marL="457200" lvl="0" indent="0" algn="l" rtl="0">
              <a:spcBef>
                <a:spcPts val="0"/>
              </a:spcBef>
              <a:spcAft>
                <a:spcPts val="0"/>
              </a:spcAft>
              <a:buNone/>
            </a:pPr>
            <a:endParaRPr dirty="0">
              <a:latin typeface="Helvetica Neue"/>
              <a:ea typeface="Helvetica Neue"/>
              <a:cs typeface="Helvetica Neue"/>
              <a:sym typeface="Helvetica Neue"/>
            </a:endParaRPr>
          </a:p>
        </p:txBody>
      </p:sp>
      <p:sp>
        <p:nvSpPr>
          <p:cNvPr id="2" name="矩形 1">
            <a:extLst>
              <a:ext uri="{FF2B5EF4-FFF2-40B4-BE49-F238E27FC236}">
                <a16:creationId xmlns:a16="http://schemas.microsoft.com/office/drawing/2014/main" id="{1D4A2A2D-367C-1A41-9652-9C99BAE6AF6E}"/>
              </a:ext>
            </a:extLst>
          </p:cNvPr>
          <p:cNvSpPr/>
          <p:nvPr/>
        </p:nvSpPr>
        <p:spPr>
          <a:xfrm>
            <a:off x="106544" y="2022313"/>
            <a:ext cx="4572000" cy="2554545"/>
          </a:xfrm>
          <a:prstGeom prst="rect">
            <a:avLst/>
          </a:prstGeom>
        </p:spPr>
        <p:txBody>
          <a:bodyPr>
            <a:spAutoFit/>
          </a:bodyPr>
          <a:lstStyle/>
          <a:p>
            <a:r>
              <a:rPr lang="zh-CN" altLang="en-US" sz="1600" dirty="0">
                <a:latin typeface="+mj-ea"/>
                <a:ea typeface="+mj-ea"/>
              </a:rPr>
              <a:t>变量</a:t>
            </a:r>
          </a:p>
          <a:p>
            <a:r>
              <a:rPr lang="zh-CN" altLang="en-US" sz="1600" dirty="0">
                <a:latin typeface="+mj-ea"/>
                <a:ea typeface="+mj-ea"/>
              </a:rPr>
              <a:t>数据类型</a:t>
            </a:r>
          </a:p>
          <a:p>
            <a:r>
              <a:rPr lang="zh-CN" altLang="en-US" sz="1600" dirty="0">
                <a:latin typeface="+mj-ea"/>
                <a:ea typeface="+mj-ea"/>
              </a:rPr>
              <a:t>输入值</a:t>
            </a:r>
          </a:p>
          <a:p>
            <a:r>
              <a:rPr lang="zh-CN" altLang="en-US" sz="1600" dirty="0">
                <a:latin typeface="+mj-ea"/>
                <a:ea typeface="+mj-ea"/>
              </a:rPr>
              <a:t>字符串插值</a:t>
            </a:r>
          </a:p>
          <a:p>
            <a:r>
              <a:rPr lang="zh-CN" altLang="en-US" sz="1600" dirty="0">
                <a:latin typeface="+mj-ea"/>
                <a:ea typeface="+mj-ea"/>
              </a:rPr>
              <a:t>条件语句</a:t>
            </a:r>
          </a:p>
          <a:p>
            <a:r>
              <a:rPr lang="zh-CN" altLang="en-US" sz="1600" dirty="0">
                <a:latin typeface="+mj-ea"/>
                <a:ea typeface="+mj-ea"/>
              </a:rPr>
              <a:t>否则，如果（多个条件）</a:t>
            </a:r>
          </a:p>
          <a:p>
            <a:r>
              <a:rPr lang="zh-CN" altLang="en-US" sz="1600" dirty="0">
                <a:latin typeface="+mj-ea"/>
                <a:ea typeface="+mj-ea"/>
              </a:rPr>
              <a:t>复合条件</a:t>
            </a:r>
          </a:p>
          <a:p>
            <a:r>
              <a:rPr lang="zh-CN" altLang="en-US" sz="1600" dirty="0">
                <a:latin typeface="+mj-ea"/>
                <a:ea typeface="+mj-ea"/>
              </a:rPr>
              <a:t>数组</a:t>
            </a:r>
          </a:p>
          <a:p>
            <a:r>
              <a:rPr lang="zh-CN" altLang="en-US" sz="1600" dirty="0">
                <a:latin typeface="+mj-ea"/>
                <a:ea typeface="+mj-ea"/>
              </a:rPr>
              <a:t>数组索引</a:t>
            </a:r>
          </a:p>
          <a:p>
            <a:r>
              <a:rPr lang="zh-CN" altLang="en-US" sz="1600" dirty="0">
                <a:latin typeface="+mj-ea"/>
                <a:ea typeface="+mj-ea"/>
              </a:rPr>
              <a:t>For循环</a:t>
            </a:r>
          </a:p>
        </p:txBody>
      </p:sp>
    </p:spTree>
    <p:extLst>
      <p:ext uri="{BB962C8B-B14F-4D97-AF65-F5344CB8AC3E}">
        <p14:creationId xmlns:p14="http://schemas.microsoft.com/office/powerpoint/2010/main" val="24025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1626300" y="2341775"/>
            <a:ext cx="5891400" cy="39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Let's Review!</a:t>
            </a:r>
            <a:endParaRPr/>
          </a:p>
        </p:txBody>
      </p:sp>
    </p:spTree>
    <p:extLst>
      <p:ext uri="{BB962C8B-B14F-4D97-AF65-F5344CB8AC3E}">
        <p14:creationId xmlns:p14="http://schemas.microsoft.com/office/powerpoint/2010/main" val="2552165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first, a Kahoot! </a:t>
            </a:r>
            <a:endParaRPr/>
          </a:p>
        </p:txBody>
      </p:sp>
      <p:sp>
        <p:nvSpPr>
          <p:cNvPr id="269" name="Google Shape;269;p36"/>
          <p:cNvSpPr txBo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Helvetica Neue"/>
                <a:ea typeface="Helvetica Neue"/>
                <a:cs typeface="Helvetica Neue"/>
                <a:sym typeface="Helvetica Neue"/>
              </a:rPr>
              <a:t>Let's play a quick review game to show off what we know.</a:t>
            </a:r>
            <a:endParaRPr sz="1800">
              <a:latin typeface="Helvetica Neue"/>
              <a:ea typeface="Helvetica Neue"/>
              <a:cs typeface="Helvetica Neue"/>
              <a:sym typeface="Helvetica Neue"/>
            </a:endParaRPr>
          </a:p>
          <a:p>
            <a:pPr marL="0" lvl="0" indent="0" algn="l" rtl="0">
              <a:spcBef>
                <a:spcPts val="0"/>
              </a:spcBef>
              <a:spcAft>
                <a:spcPts val="0"/>
              </a:spcAft>
              <a:buNone/>
            </a:pPr>
            <a:endParaRPr sz="1800">
              <a:latin typeface="Helvetica Neue"/>
              <a:ea typeface="Helvetica Neue"/>
              <a:cs typeface="Helvetica Neue"/>
              <a:sym typeface="Helvetica Neue"/>
            </a:endParaRPr>
          </a:p>
          <a:p>
            <a:pPr marL="0" lvl="0" indent="0" algn="l" rtl="0">
              <a:spcBef>
                <a:spcPts val="0"/>
              </a:spcBef>
              <a:spcAft>
                <a:spcPts val="0"/>
              </a:spcAft>
              <a:buNone/>
            </a:pPr>
            <a:r>
              <a:rPr lang="en" sz="1800">
                <a:latin typeface="Helvetica Neue"/>
                <a:ea typeface="Helvetica Neue"/>
                <a:cs typeface="Helvetica Neue"/>
                <a:sym typeface="Helvetica Neue"/>
              </a:rPr>
              <a:t>Go to </a:t>
            </a:r>
            <a:r>
              <a:rPr lang="en" sz="1800" u="sng">
                <a:solidFill>
                  <a:srgbClr val="0080FF"/>
                </a:solidFill>
                <a:latin typeface="Helvetica Neue"/>
                <a:ea typeface="Helvetica Neue"/>
                <a:cs typeface="Helvetica Neue"/>
                <a:sym typeface="Helvetica Neue"/>
                <a:hlinkClick r:id="rId3"/>
              </a:rPr>
              <a:t>Kahoot.it </a:t>
            </a:r>
            <a:r>
              <a:rPr lang="en" sz="1800">
                <a:latin typeface="Helvetica Neue"/>
                <a:ea typeface="Helvetica Neue"/>
                <a:cs typeface="Helvetica Neue"/>
                <a:sym typeface="Helvetica Neue"/>
              </a:rPr>
              <a:t>and join the game with the pin </a:t>
            </a:r>
            <a:endParaRPr sz="1800">
              <a:latin typeface="Helvetica Neue"/>
              <a:ea typeface="Helvetica Neue"/>
              <a:cs typeface="Helvetica Neue"/>
              <a:sym typeface="Helvetica Neue"/>
            </a:endParaRPr>
          </a:p>
          <a:p>
            <a:pPr marL="0" lvl="0" indent="0" algn="l" rtl="0">
              <a:spcBef>
                <a:spcPts val="0"/>
              </a:spcBef>
              <a:spcAft>
                <a:spcPts val="0"/>
              </a:spcAft>
              <a:buNone/>
            </a:pPr>
            <a:endParaRPr sz="1800">
              <a:latin typeface="Helvetica Neue"/>
              <a:ea typeface="Helvetica Neue"/>
              <a:cs typeface="Helvetica Neue"/>
              <a:sym typeface="Helvetica Neue"/>
            </a:endParaRPr>
          </a:p>
          <a:p>
            <a:pPr marL="0" lvl="0" indent="0" algn="l" rtl="0">
              <a:spcBef>
                <a:spcPts val="0"/>
              </a:spcBef>
              <a:spcAft>
                <a:spcPts val="0"/>
              </a:spcAft>
              <a:buNone/>
            </a:pPr>
            <a:endParaRPr sz="1800">
              <a:latin typeface="Helvetica Neue"/>
              <a:ea typeface="Helvetica Neue"/>
              <a:cs typeface="Helvetica Neue"/>
              <a:sym typeface="Helvetica Neue"/>
            </a:endParaRPr>
          </a:p>
        </p:txBody>
      </p:sp>
      <p:pic>
        <p:nvPicPr>
          <p:cNvPr id="270" name="Google Shape;270;p36"/>
          <p:cNvPicPr preferRelativeResize="0"/>
          <p:nvPr/>
        </p:nvPicPr>
        <p:blipFill rotWithShape="1">
          <a:blip r:embed="rId4">
            <a:alphaModFix/>
          </a:blip>
          <a:srcRect l="2987"/>
          <a:stretch/>
        </p:blipFill>
        <p:spPr>
          <a:xfrm>
            <a:off x="3392139" y="2645325"/>
            <a:ext cx="2821475" cy="1750050"/>
          </a:xfrm>
          <a:prstGeom prst="rect">
            <a:avLst/>
          </a:prstGeom>
          <a:noFill/>
          <a:ln>
            <a:noFill/>
          </a:ln>
        </p:spPr>
      </p:pic>
    </p:spTree>
    <p:extLst>
      <p:ext uri="{BB962C8B-B14F-4D97-AF65-F5344CB8AC3E}">
        <p14:creationId xmlns:p14="http://schemas.microsoft.com/office/powerpoint/2010/main" val="786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ctrTitle"/>
          </p:nvPr>
        </p:nvSpPr>
        <p:spPr>
          <a:xfrm>
            <a:off x="126450" y="1718625"/>
            <a:ext cx="2490600" cy="310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700" b="1" dirty="0"/>
              <a:t>结课项目</a:t>
            </a:r>
            <a:endParaRPr sz="2700" b="1" dirty="0"/>
          </a:p>
        </p:txBody>
      </p:sp>
      <p:sp>
        <p:nvSpPr>
          <p:cNvPr id="276" name="Google Shape;276;p37"/>
          <p:cNvSpPr txBox="1">
            <a:spLocks noGrp="1"/>
          </p:cNvSpPr>
          <p:nvPr>
            <p:ph type="body" idx="1"/>
          </p:nvPr>
        </p:nvSpPr>
        <p:spPr>
          <a:xfrm>
            <a:off x="3271500" y="1829075"/>
            <a:ext cx="5323800" cy="27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000" dirty="0">
                <a:solidFill>
                  <a:schemeClr val="dk1"/>
                </a:solidFill>
              </a:rPr>
              <a:t>阶段</a:t>
            </a:r>
            <a:r>
              <a:rPr lang="zh-CN" altLang="en-US" sz="2000" dirty="0">
                <a:solidFill>
                  <a:schemeClr val="dk1"/>
                </a:solidFill>
              </a:rPr>
              <a:t>项目</a:t>
            </a:r>
            <a:endParaRPr lang="en-US" altLang="zh-CN" sz="2000" dirty="0">
              <a:solidFill>
                <a:schemeClr val="dk1"/>
              </a:solidFill>
            </a:endParaRPr>
          </a:p>
          <a:p>
            <a:pPr marL="0" lvl="0" indent="0" algn="l" rtl="0">
              <a:spcBef>
                <a:spcPts val="0"/>
              </a:spcBef>
              <a:spcAft>
                <a:spcPts val="0"/>
              </a:spcAft>
              <a:buNone/>
            </a:pPr>
            <a:endParaRPr lang="en" sz="2000" dirty="0">
              <a:solidFill>
                <a:schemeClr val="dk1"/>
              </a:solidFill>
            </a:endParaRPr>
          </a:p>
          <a:p>
            <a:pPr marL="0" lvl="0" indent="0" algn="l" rtl="0">
              <a:spcBef>
                <a:spcPts val="0"/>
              </a:spcBef>
              <a:spcAft>
                <a:spcPts val="0"/>
              </a:spcAft>
              <a:buNone/>
            </a:pPr>
            <a:r>
              <a:rPr lang="en" sz="2000" dirty="0">
                <a:solidFill>
                  <a:schemeClr val="dk1"/>
                </a:solidFill>
              </a:rPr>
              <a:t>Open up </a:t>
            </a:r>
            <a:r>
              <a:rPr lang="en" sz="2000" u="sng" dirty="0">
                <a:solidFill>
                  <a:schemeClr val="hlink"/>
                </a:solidFill>
                <a:hlinkClick r:id="rId3"/>
              </a:rPr>
              <a:t>Drills Practice</a:t>
            </a:r>
            <a:r>
              <a:rPr lang="en" sz="2000" dirty="0">
                <a:solidFill>
                  <a:schemeClr val="dk1"/>
                </a:solidFill>
              </a:rPr>
              <a:t> </a:t>
            </a:r>
            <a:r>
              <a:rPr lang="en" sz="2000" dirty="0" err="1">
                <a:solidFill>
                  <a:schemeClr val="dk1"/>
                </a:solidFill>
              </a:rPr>
              <a:t>popcode</a:t>
            </a:r>
            <a:r>
              <a:rPr lang="en" sz="2000" dirty="0">
                <a:solidFill>
                  <a:schemeClr val="dk1"/>
                </a:solidFill>
              </a:rPr>
              <a:t>.</a:t>
            </a:r>
            <a:endParaRPr sz="2000" dirty="0">
              <a:solidFill>
                <a:schemeClr val="dk1"/>
              </a:solidFill>
            </a:endParaRPr>
          </a:p>
          <a:p>
            <a:pPr marL="0" lvl="0" indent="0" algn="l" rtl="0">
              <a:spcBef>
                <a:spcPts val="0"/>
              </a:spcBef>
              <a:spcAft>
                <a:spcPts val="0"/>
              </a:spcAft>
              <a:buNone/>
            </a:pPr>
            <a:endParaRPr lang="en-US" altLang="zh-CN" sz="2000" dirty="0">
              <a:solidFill>
                <a:schemeClr val="dk1"/>
              </a:solidFill>
            </a:endParaRPr>
          </a:p>
          <a:p>
            <a:pPr marL="0" lvl="0" indent="0" algn="l" rtl="0">
              <a:spcBef>
                <a:spcPts val="0"/>
              </a:spcBef>
              <a:spcAft>
                <a:spcPts val="0"/>
              </a:spcAft>
              <a:buNone/>
            </a:pPr>
            <a:r>
              <a:rPr lang="en-US" altLang="zh-CN" sz="2000" dirty="0">
                <a:solidFill>
                  <a:schemeClr val="dk1"/>
                </a:solidFill>
              </a:rPr>
              <a:t>4</a:t>
            </a:r>
            <a:r>
              <a:rPr lang="zh-CN" altLang="en-US" sz="2000" dirty="0">
                <a:solidFill>
                  <a:schemeClr val="dk1"/>
                </a:solidFill>
              </a:rPr>
              <a:t>个作业</a:t>
            </a:r>
            <a:endParaRPr lang="en-US" altLang="zh-CN" sz="2000" dirty="0">
              <a:solidFill>
                <a:schemeClr val="dk1"/>
              </a:solidFill>
            </a:endParaRPr>
          </a:p>
          <a:p>
            <a:pPr marL="0" lvl="0" indent="0" algn="l" rtl="0">
              <a:spcBef>
                <a:spcPts val="0"/>
              </a:spcBef>
              <a:spcAft>
                <a:spcPts val="0"/>
              </a:spcAft>
              <a:buNone/>
            </a:pPr>
            <a:endParaRPr sz="2000" dirty="0">
              <a:solidFill>
                <a:schemeClr val="dk1"/>
              </a:solidFill>
            </a:endParaRPr>
          </a:p>
          <a:p>
            <a:pPr marL="0" lvl="0" indent="0" algn="l" rtl="0">
              <a:spcBef>
                <a:spcPts val="0"/>
              </a:spcBef>
              <a:spcAft>
                <a:spcPts val="0"/>
              </a:spcAft>
              <a:buClr>
                <a:schemeClr val="dk1"/>
              </a:buClr>
              <a:buSzPts val="1100"/>
              <a:buFont typeface="Arial"/>
              <a:buNone/>
            </a:pPr>
            <a:r>
              <a:rPr lang="en" sz="2000" dirty="0">
                <a:solidFill>
                  <a:schemeClr val="dk1"/>
                </a:solidFill>
              </a:rPr>
              <a:t>Your task is to complete the 4 assignments using your knowledge of JavaScript!</a:t>
            </a:r>
            <a:endParaRPr sz="2000" dirty="0">
              <a:solidFill>
                <a:schemeClr val="dk1"/>
              </a:solidFill>
            </a:endParaRPr>
          </a:p>
          <a:p>
            <a:pPr marL="0" lvl="0" indent="0" algn="l" rtl="0">
              <a:spcBef>
                <a:spcPts val="0"/>
              </a:spcBef>
              <a:spcAft>
                <a:spcPts val="0"/>
              </a:spcAft>
              <a:buNone/>
            </a:pPr>
            <a:endParaRPr sz="2000" dirty="0"/>
          </a:p>
        </p:txBody>
      </p:sp>
      <p:sp>
        <p:nvSpPr>
          <p:cNvPr id="2" name="矩形 1">
            <a:extLst>
              <a:ext uri="{FF2B5EF4-FFF2-40B4-BE49-F238E27FC236}">
                <a16:creationId xmlns:a16="http://schemas.microsoft.com/office/drawing/2014/main" id="{9FFCEF68-13C2-8242-87C8-C57B11CED95E}"/>
              </a:ext>
            </a:extLst>
          </p:cNvPr>
          <p:cNvSpPr/>
          <p:nvPr/>
        </p:nvSpPr>
        <p:spPr>
          <a:xfrm>
            <a:off x="3491802" y="702403"/>
            <a:ext cx="4572000" cy="738664"/>
          </a:xfrm>
          <a:prstGeom prst="rect">
            <a:avLst/>
          </a:prstGeom>
        </p:spPr>
        <p:txBody>
          <a:bodyPr>
            <a:spAutoFit/>
          </a:bodyPr>
          <a:lstStyle/>
          <a:p>
            <a:r>
              <a:rPr lang="zh-CN" altLang="en-US" dirty="0">
                <a:hlinkClick r:id="rId4"/>
              </a:rPr>
              <a:t>https://popcode.org/?snapshot=6fb88cc2-ac1c-4637-bb4e-03bd0776252e</a:t>
            </a:r>
            <a:endParaRPr lang="en-US" altLang="zh-CN" dirty="0"/>
          </a:p>
          <a:p>
            <a:endParaRPr lang="zh-CN" altLang="en-US" dirty="0"/>
          </a:p>
        </p:txBody>
      </p:sp>
    </p:spTree>
    <p:extLst>
      <p:ext uri="{BB962C8B-B14F-4D97-AF65-F5344CB8AC3E}">
        <p14:creationId xmlns:p14="http://schemas.microsoft.com/office/powerpoint/2010/main" val="1281735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body" idx="1"/>
          </p:nvPr>
        </p:nvSpPr>
        <p:spPr>
          <a:xfrm>
            <a:off x="3273550" y="932075"/>
            <a:ext cx="5323800" cy="30882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AutoNum type="arabicParenR"/>
            </a:pPr>
            <a:r>
              <a:rPr lang="en"/>
              <a:t>Which content areas do you feel strongest in? </a:t>
            </a:r>
            <a:endParaRPr/>
          </a:p>
          <a:p>
            <a:pPr marL="457200" lvl="0" indent="-342900" algn="l" rtl="0">
              <a:lnSpc>
                <a:spcPct val="200000"/>
              </a:lnSpc>
              <a:spcBef>
                <a:spcPts val="0"/>
              </a:spcBef>
              <a:spcAft>
                <a:spcPts val="0"/>
              </a:spcAft>
              <a:buSzPts val="1800"/>
              <a:buAutoNum type="arabicParenR"/>
            </a:pPr>
            <a:r>
              <a:rPr lang="en"/>
              <a:t>Which do you feel </a:t>
            </a:r>
            <a:r>
              <a:rPr lang="en" i="1"/>
              <a:t>least</a:t>
            </a:r>
            <a:r>
              <a:rPr lang="en"/>
              <a:t> confident in? </a:t>
            </a:r>
            <a:endParaRPr/>
          </a:p>
          <a:p>
            <a:pPr marL="0" lvl="0" indent="0" algn="l" rtl="0">
              <a:lnSpc>
                <a:spcPct val="200000"/>
              </a:lnSpc>
              <a:spcBef>
                <a:spcPts val="0"/>
              </a:spcBef>
              <a:spcAft>
                <a:spcPts val="0"/>
              </a:spcAft>
              <a:buNone/>
            </a:pPr>
            <a:endParaRPr/>
          </a:p>
          <a:p>
            <a:pPr marL="0" lvl="0" indent="0" algn="l" rtl="0">
              <a:lnSpc>
                <a:spcPct val="200000"/>
              </a:lnSpc>
              <a:spcBef>
                <a:spcPts val="0"/>
              </a:spcBef>
              <a:spcAft>
                <a:spcPts val="0"/>
              </a:spcAft>
              <a:buNone/>
            </a:pPr>
            <a:endParaRPr/>
          </a:p>
          <a:p>
            <a:pPr marL="0" lvl="0" indent="0" algn="l" rtl="0">
              <a:lnSpc>
                <a:spcPct val="200000"/>
              </a:lnSpc>
              <a:spcBef>
                <a:spcPts val="0"/>
              </a:spcBef>
              <a:spcAft>
                <a:spcPts val="0"/>
              </a:spcAft>
              <a:buNone/>
            </a:pPr>
            <a:endParaRPr/>
          </a:p>
          <a:p>
            <a:pPr marL="342900" lvl="0" indent="-228600" algn="l" rtl="0">
              <a:lnSpc>
                <a:spcPct val="200000"/>
              </a:lnSpc>
              <a:spcBef>
                <a:spcPts val="0"/>
              </a:spcBef>
              <a:spcAft>
                <a:spcPts val="0"/>
              </a:spcAft>
              <a:buNone/>
            </a:pPr>
            <a:r>
              <a:rPr lang="en"/>
              <a:t>3)		What are you curious to learn next?!</a:t>
            </a:r>
            <a:endParaRPr/>
          </a:p>
          <a:p>
            <a:pPr marL="457200" lvl="0" indent="0" algn="l" rtl="0">
              <a:spcBef>
                <a:spcPts val="0"/>
              </a:spcBef>
              <a:spcAft>
                <a:spcPts val="0"/>
              </a:spcAft>
              <a:buNone/>
            </a:pPr>
            <a:endParaRPr/>
          </a:p>
        </p:txBody>
      </p:sp>
      <p:sp>
        <p:nvSpPr>
          <p:cNvPr id="282" name="Google Shape;282;p3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the following in Google Classroom:</a:t>
            </a:r>
            <a:endParaRPr/>
          </a:p>
        </p:txBody>
      </p:sp>
    </p:spTree>
    <p:extLst>
      <p:ext uri="{BB962C8B-B14F-4D97-AF65-F5344CB8AC3E}">
        <p14:creationId xmlns:p14="http://schemas.microsoft.com/office/powerpoint/2010/main" val="288577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6"/>
          <p:cNvPicPr preferRelativeResize="0"/>
          <p:nvPr/>
        </p:nvPicPr>
        <p:blipFill>
          <a:blip r:embed="rId3">
            <a:alphaModFix/>
          </a:blip>
          <a:stretch>
            <a:fillRect/>
          </a:stretch>
        </p:blipFill>
        <p:spPr>
          <a:xfrm>
            <a:off x="426613" y="1153500"/>
            <a:ext cx="8290774" cy="3407725"/>
          </a:xfrm>
          <a:prstGeom prst="rect">
            <a:avLst/>
          </a:prstGeom>
          <a:noFill/>
          <a:ln w="9525" cap="flat" cmpd="sng">
            <a:solidFill>
              <a:schemeClr val="dk2"/>
            </a:solidFill>
            <a:prstDash val="solid"/>
            <a:round/>
            <a:headEnd type="none" w="sm" len="sm"/>
            <a:tailEnd type="none" w="sm" len="sm"/>
          </a:ln>
        </p:spPr>
      </p:pic>
      <p:sp>
        <p:nvSpPr>
          <p:cNvPr id="492" name="Google Shape;492;p6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Real world examples of arrays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8"/>
        <p:cNvGrpSpPr/>
        <p:nvPr/>
      </p:nvGrpSpPr>
      <p:grpSpPr>
        <a:xfrm>
          <a:off x="0" y="0"/>
          <a:ext cx="0" cy="0"/>
          <a:chOff x="0" y="0"/>
          <a:chExt cx="0" cy="0"/>
        </a:xfrm>
      </p:grpSpPr>
      <p:sp>
        <p:nvSpPr>
          <p:cNvPr id="519" name="Google Shape;519;p7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zh-CN" altLang="en" dirty="0"/>
              <a:t>数组</a:t>
            </a:r>
            <a:r>
              <a:rPr lang="zh-CN" altLang="en-US" dirty="0"/>
              <a:t>语法</a:t>
            </a:r>
            <a:endParaRPr dirty="0"/>
          </a:p>
        </p:txBody>
      </p:sp>
      <p:sp>
        <p:nvSpPr>
          <p:cNvPr id="520" name="Google Shape;520;p70"/>
          <p:cNvSpPr txBox="1">
            <a:spLocks noGrp="1"/>
          </p:cNvSpPr>
          <p:nvPr>
            <p:ph type="body" idx="1"/>
          </p:nvPr>
        </p:nvSpPr>
        <p:spPr>
          <a:xfrm>
            <a:off x="539500" y="1257300"/>
            <a:ext cx="8141700" cy="956100"/>
          </a:xfrm>
          <a:prstGeom prst="rect">
            <a:avLst/>
          </a:prstGeom>
        </p:spPr>
        <p:txBody>
          <a:bodyPr spcFirstLastPara="1" wrap="square" lIns="91425" tIns="91425" rIns="91425" bIns="91425" anchor="t" anchorCtr="0">
            <a:noAutofit/>
          </a:bodyPr>
          <a:lstStyle/>
          <a:p>
            <a:pPr marL="0" lvl="0" indent="0">
              <a:lnSpc>
                <a:spcPct val="115000"/>
              </a:lnSpc>
              <a:buClr>
                <a:schemeClr val="dk1"/>
              </a:buClr>
              <a:buSzPts val="1100"/>
              <a:buNone/>
            </a:pPr>
            <a:r>
              <a:rPr lang="zh-CN" altLang="en-US" sz="2400" dirty="0">
                <a:solidFill>
                  <a:schemeClr val="dk1"/>
                </a:solidFill>
              </a:rPr>
              <a:t>将数组想像成一盒</a:t>
            </a:r>
            <a:r>
              <a:rPr lang="en-US" sz="2400" dirty="0">
                <a:solidFill>
                  <a:schemeClr val="dk1"/>
                </a:solidFill>
              </a:rPr>
              <a:t>Cookie！</a:t>
            </a:r>
          </a:p>
          <a:p>
            <a:pPr marL="0" lvl="0" indent="0">
              <a:lnSpc>
                <a:spcPct val="115000"/>
              </a:lnSpc>
              <a:buClr>
                <a:schemeClr val="dk1"/>
              </a:buClr>
              <a:buSzPts val="1100"/>
              <a:buNone/>
            </a:pPr>
            <a:r>
              <a:rPr lang="zh-CN" altLang="en-US" sz="2400" dirty="0">
                <a:solidFill>
                  <a:schemeClr val="dk1"/>
                </a:solidFill>
              </a:rPr>
              <a:t>方括号就是一个盒子。</a:t>
            </a:r>
            <a:endParaRPr sz="2400" dirty="0">
              <a:solidFill>
                <a:schemeClr val="dk1"/>
              </a:solidFill>
            </a:endParaRPr>
          </a:p>
        </p:txBody>
      </p:sp>
      <p:sp>
        <p:nvSpPr>
          <p:cNvPr id="521" name="Google Shape;521;p70"/>
          <p:cNvSpPr txBox="1"/>
          <p:nvPr/>
        </p:nvSpPr>
        <p:spPr>
          <a:xfrm>
            <a:off x="1309025" y="2587350"/>
            <a:ext cx="6256200" cy="558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3000" b="1" dirty="0">
                <a:solidFill>
                  <a:schemeClr val="accent1"/>
                </a:solidFill>
                <a:highlight>
                  <a:schemeClr val="lt1"/>
                </a:highlight>
                <a:latin typeface="Consolas"/>
                <a:ea typeface="Consolas"/>
                <a:cs typeface="Consolas"/>
                <a:sym typeface="Consolas"/>
              </a:rPr>
              <a:t>[</a:t>
            </a:r>
            <a:r>
              <a:rPr lang="en" sz="1800" dirty="0">
                <a:highlight>
                  <a:schemeClr val="lt1"/>
                </a:highlight>
                <a:latin typeface="Consolas"/>
                <a:ea typeface="Consolas"/>
                <a:cs typeface="Consolas"/>
                <a:sym typeface="Consolas"/>
              </a:rPr>
              <a:t>"🍪", "🍪" , "🍪"  , "🍪" , "🍪" , "🍪"</a:t>
            </a:r>
            <a:r>
              <a:rPr lang="en" sz="3000" b="1" dirty="0">
                <a:solidFill>
                  <a:schemeClr val="accent1"/>
                </a:solidFill>
                <a:highlight>
                  <a:schemeClr val="lt1"/>
                </a:highlight>
                <a:latin typeface="Consolas"/>
                <a:ea typeface="Consolas"/>
                <a:cs typeface="Consolas"/>
                <a:sym typeface="Consolas"/>
              </a:rPr>
              <a:t>]</a:t>
            </a:r>
            <a:r>
              <a:rPr lang="en" sz="1800" dirty="0">
                <a:highlight>
                  <a:schemeClr val="lt1"/>
                </a:highlight>
                <a:latin typeface="Consolas"/>
                <a:ea typeface="Consolas"/>
                <a:cs typeface="Consolas"/>
                <a:sym typeface="Consolas"/>
              </a:rPr>
              <a:t>;</a:t>
            </a:r>
            <a:endParaRPr sz="1800" dirty="0">
              <a:latin typeface="Roboto Slab"/>
              <a:ea typeface="Roboto Slab"/>
              <a:cs typeface="Roboto Slab"/>
              <a:sym typeface="Roboto Slab"/>
            </a:endParaRPr>
          </a:p>
        </p:txBody>
      </p:sp>
      <p:pic>
        <p:nvPicPr>
          <p:cNvPr id="522" name="Google Shape;522;p70"/>
          <p:cNvPicPr preferRelativeResize="0"/>
          <p:nvPr/>
        </p:nvPicPr>
        <p:blipFill rotWithShape="1">
          <a:blip r:embed="rId3">
            <a:alphaModFix/>
          </a:blip>
          <a:srcRect t="21081" b="20667"/>
          <a:stretch/>
        </p:blipFill>
        <p:spPr>
          <a:xfrm>
            <a:off x="2544660" y="3341725"/>
            <a:ext cx="4025325" cy="1342750"/>
          </a:xfrm>
          <a:prstGeom prst="rect">
            <a:avLst/>
          </a:prstGeom>
          <a:noFill/>
          <a:ln>
            <a:noFill/>
          </a:ln>
        </p:spPr>
      </p:pic>
      <p:sp>
        <p:nvSpPr>
          <p:cNvPr id="523" name="Google Shape;523;p70"/>
          <p:cNvSpPr txBox="1"/>
          <p:nvPr/>
        </p:nvSpPr>
        <p:spPr>
          <a:xfrm>
            <a:off x="144913" y="2221000"/>
            <a:ext cx="8824800" cy="55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lvl="0">
              <a:spcBef>
                <a:spcPts val="600"/>
              </a:spcBef>
              <a:buClr>
                <a:schemeClr val="dk1"/>
              </a:buClr>
              <a:buSzPts val="1100"/>
            </a:pPr>
            <a:r>
              <a:rPr lang="en" sz="1600" dirty="0">
                <a:solidFill>
                  <a:schemeClr val="tx1"/>
                </a:solidFill>
                <a:latin typeface="Consolas"/>
                <a:ea typeface="Consolas"/>
                <a:cs typeface="Consolas"/>
                <a:sym typeface="Consolas"/>
              </a:rPr>
              <a:t>let </a:t>
            </a:r>
            <a:r>
              <a:rPr lang="zh-CN" altLang="en" sz="1600" dirty="0">
                <a:solidFill>
                  <a:schemeClr val="tx1"/>
                </a:solidFill>
                <a:latin typeface="Consolas"/>
                <a:ea typeface="Consolas"/>
                <a:cs typeface="Consolas"/>
                <a:sym typeface="Consolas"/>
              </a:rPr>
              <a:t>饼干</a:t>
            </a:r>
            <a:r>
              <a:rPr lang="en" sz="1600" dirty="0">
                <a:solidFill>
                  <a:schemeClr val="tx1"/>
                </a:solidFill>
                <a:latin typeface="Consolas"/>
                <a:ea typeface="Consolas"/>
                <a:cs typeface="Consolas"/>
                <a:sym typeface="Consolas"/>
              </a:rPr>
              <a:t> = </a:t>
            </a:r>
            <a:r>
              <a:rPr lang="en-US" altLang="zh-CN" sz="1600" b="1" dirty="0">
                <a:solidFill>
                  <a:schemeClr val="tx1"/>
                </a:solidFill>
                <a:latin typeface="Consolas"/>
                <a:ea typeface="Consolas"/>
                <a:cs typeface="Consolas"/>
                <a:sym typeface="Consolas"/>
              </a:rPr>
              <a:t>[“</a:t>
            </a:r>
            <a:r>
              <a:rPr lang="zh-CN" altLang="en-US" sz="1600" b="1" dirty="0">
                <a:solidFill>
                  <a:schemeClr val="tx1"/>
                </a:solidFill>
                <a:latin typeface="Consolas"/>
                <a:ea typeface="Consolas"/>
                <a:cs typeface="Consolas"/>
                <a:sym typeface="Consolas"/>
              </a:rPr>
              <a:t>浆果”，“咖啡”，“开心果”，“巧克力</a:t>
            </a:r>
            <a:r>
              <a:rPr lang="en-US" sz="1600" b="1" dirty="0">
                <a:solidFill>
                  <a:schemeClr val="tx1"/>
                </a:solidFill>
                <a:latin typeface="Consolas"/>
                <a:ea typeface="Consolas"/>
                <a:cs typeface="Consolas"/>
                <a:sym typeface="Consolas"/>
              </a:rPr>
              <a:t>”，“</a:t>
            </a:r>
            <a:r>
              <a:rPr lang="zh-CN" altLang="en-US" sz="1600" b="1" dirty="0">
                <a:solidFill>
                  <a:schemeClr val="tx1"/>
                </a:solidFill>
                <a:latin typeface="Consolas"/>
                <a:ea typeface="Consolas"/>
                <a:cs typeface="Consolas"/>
                <a:sym typeface="Consolas"/>
              </a:rPr>
              <a:t>香草”，“焦糖”</a:t>
            </a:r>
            <a:r>
              <a:rPr lang="en-US" altLang="zh-CN" sz="1600" b="1" dirty="0">
                <a:solidFill>
                  <a:schemeClr val="tx1"/>
                </a:solidFill>
                <a:latin typeface="Consolas"/>
                <a:ea typeface="Consolas"/>
                <a:cs typeface="Consolas"/>
                <a:sym typeface="Consolas"/>
              </a:rPr>
              <a:t>]</a:t>
            </a:r>
            <a:r>
              <a:rPr lang="en" sz="1600" dirty="0">
                <a:solidFill>
                  <a:schemeClr val="tx1"/>
                </a:solidFill>
                <a:latin typeface="Consolas"/>
                <a:ea typeface="Consolas"/>
                <a:cs typeface="Consolas"/>
                <a:sym typeface="Consolas"/>
              </a:rPr>
              <a:t>;</a:t>
            </a:r>
            <a:endParaRPr sz="1600" dirty="0">
              <a:solidFill>
                <a:schemeClr val="tx1"/>
              </a:solidFill>
              <a:latin typeface="Roboto Slab"/>
              <a:ea typeface="Roboto Slab"/>
              <a:cs typeface="Roboto Slab"/>
              <a:sym typeface="Roboto Sla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1"/>
        <p:cNvGrpSpPr/>
        <p:nvPr/>
      </p:nvGrpSpPr>
      <p:grpSpPr>
        <a:xfrm>
          <a:off x="0" y="0"/>
          <a:ext cx="0" cy="0"/>
          <a:chOff x="0" y="0"/>
          <a:chExt cx="0" cy="0"/>
        </a:xfrm>
      </p:grpSpPr>
      <p:sp>
        <p:nvSpPr>
          <p:cNvPr id="552" name="Google Shape;552;p7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zh-CN" altLang="en" dirty="0"/>
              <a:t>数组</a:t>
            </a:r>
            <a:r>
              <a:rPr lang="zh-CN" altLang="en-US" dirty="0"/>
              <a:t>的索引（</a:t>
            </a:r>
            <a:r>
              <a:rPr lang="en-US" altLang="zh-CN" dirty="0"/>
              <a:t>index</a:t>
            </a:r>
            <a:r>
              <a:rPr lang="zh-CN" altLang="en-US" dirty="0"/>
              <a:t>）</a:t>
            </a:r>
            <a:endParaRPr dirty="0"/>
          </a:p>
        </p:txBody>
      </p:sp>
      <p:sp>
        <p:nvSpPr>
          <p:cNvPr id="553" name="Google Shape;553;p74"/>
          <p:cNvSpPr txBox="1">
            <a:spLocks noGrp="1"/>
          </p:cNvSpPr>
          <p:nvPr>
            <p:ph type="body" idx="1"/>
          </p:nvPr>
        </p:nvSpPr>
        <p:spPr>
          <a:xfrm>
            <a:off x="539500" y="1257300"/>
            <a:ext cx="8141700" cy="10263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600" dirty="0">
                <a:solidFill>
                  <a:schemeClr val="dk1"/>
                </a:solidFill>
              </a:rPr>
              <a:t>数组索引是数组元素的位置。</a:t>
            </a:r>
          </a:p>
          <a:p>
            <a:pPr marL="0" lvl="0" indent="0">
              <a:lnSpc>
                <a:spcPct val="93000"/>
              </a:lnSpc>
              <a:buNone/>
            </a:pPr>
            <a:r>
              <a:rPr lang="zh-CN" altLang="en-US" sz="2600" dirty="0">
                <a:solidFill>
                  <a:schemeClr val="dk1"/>
                </a:solidFill>
              </a:rPr>
              <a:t>第一个数组索引为</a:t>
            </a:r>
            <a:r>
              <a:rPr lang="en-US" altLang="zh-CN" sz="2600" dirty="0">
                <a:solidFill>
                  <a:schemeClr val="dk1"/>
                </a:solidFill>
              </a:rPr>
              <a:t>0</a:t>
            </a:r>
            <a:r>
              <a:rPr lang="zh-CN" altLang="en-US" sz="2600" dirty="0">
                <a:solidFill>
                  <a:schemeClr val="dk1"/>
                </a:solidFill>
              </a:rPr>
              <a:t>，而不是</a:t>
            </a:r>
            <a:r>
              <a:rPr lang="en-US" altLang="zh-CN" sz="2600" dirty="0">
                <a:solidFill>
                  <a:schemeClr val="dk1"/>
                </a:solidFill>
              </a:rPr>
              <a:t>1</a:t>
            </a:r>
            <a:r>
              <a:rPr lang="zh-CN" altLang="en-US" sz="2600" dirty="0">
                <a:solidFill>
                  <a:schemeClr val="dk1"/>
                </a:solidFill>
              </a:rPr>
              <a:t>。</a:t>
            </a:r>
            <a:endParaRPr sz="2400" dirty="0">
              <a:solidFill>
                <a:schemeClr val="dk1"/>
              </a:solidFill>
            </a:endParaRPr>
          </a:p>
        </p:txBody>
      </p:sp>
      <p:sp>
        <p:nvSpPr>
          <p:cNvPr id="554" name="Google Shape;554;p74"/>
          <p:cNvSpPr txBox="1"/>
          <p:nvPr/>
        </p:nvSpPr>
        <p:spPr>
          <a:xfrm>
            <a:off x="739300" y="2859900"/>
            <a:ext cx="7742100" cy="1227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600"/>
              </a:spcBef>
              <a:spcAft>
                <a:spcPts val="0"/>
              </a:spcAft>
              <a:buNone/>
            </a:pPr>
            <a:r>
              <a:rPr lang="en" sz="2700" dirty="0">
                <a:latin typeface="Consolas"/>
                <a:ea typeface="Consolas"/>
                <a:cs typeface="Consolas"/>
                <a:sym typeface="Consolas"/>
              </a:rPr>
              <a:t>let </a:t>
            </a:r>
            <a:r>
              <a:rPr lang="zh-CN" altLang="en-US" sz="2700" dirty="0">
                <a:latin typeface="Consolas"/>
                <a:ea typeface="Consolas"/>
                <a:cs typeface="Consolas"/>
                <a:sym typeface="Consolas"/>
              </a:rPr>
              <a:t> </a:t>
            </a:r>
            <a:r>
              <a:rPr lang="zh-CN" altLang="en" sz="2700" dirty="0">
                <a:latin typeface="Consolas"/>
                <a:ea typeface="Consolas"/>
                <a:cs typeface="Consolas"/>
                <a:sym typeface="Consolas"/>
              </a:rPr>
              <a:t>老师</a:t>
            </a:r>
            <a:r>
              <a:rPr lang="zh-CN" altLang="en-US" sz="2700" dirty="0">
                <a:latin typeface="Consolas"/>
                <a:ea typeface="Consolas"/>
                <a:cs typeface="Consolas"/>
                <a:sym typeface="Consolas"/>
              </a:rPr>
              <a:t>组   </a:t>
            </a:r>
            <a:r>
              <a:rPr lang="en" sz="2700" dirty="0">
                <a:latin typeface="Consolas"/>
                <a:ea typeface="Consolas"/>
                <a:cs typeface="Consolas"/>
                <a:sym typeface="Consolas"/>
              </a:rPr>
              <a:t>= [</a:t>
            </a:r>
            <a:r>
              <a:rPr lang="en" sz="2700" dirty="0">
                <a:solidFill>
                  <a:schemeClr val="dk1"/>
                </a:solidFill>
                <a:latin typeface="Consolas"/>
                <a:ea typeface="Consolas"/>
                <a:cs typeface="Consolas"/>
                <a:sym typeface="Consolas"/>
              </a:rPr>
              <a:t>“</a:t>
            </a:r>
            <a:r>
              <a:rPr lang="zh-CN" altLang="en" sz="2700" dirty="0">
                <a:solidFill>
                  <a:schemeClr val="dk1"/>
                </a:solidFill>
                <a:latin typeface="Consolas"/>
                <a:ea typeface="Consolas"/>
                <a:cs typeface="Consolas"/>
                <a:sym typeface="Consolas"/>
              </a:rPr>
              <a:t>陈老师</a:t>
            </a:r>
            <a:r>
              <a:rPr lang="en" sz="2700" dirty="0">
                <a:solidFill>
                  <a:schemeClr val="dk1"/>
                </a:solidFill>
                <a:latin typeface="Consolas"/>
                <a:ea typeface="Consolas"/>
                <a:cs typeface="Consolas"/>
                <a:sym typeface="Consolas"/>
              </a:rPr>
              <a:t>”, “</a:t>
            </a:r>
            <a:r>
              <a:rPr lang="zh-CN" altLang="en" sz="2700" dirty="0">
                <a:solidFill>
                  <a:schemeClr val="dk1"/>
                </a:solidFill>
                <a:latin typeface="Consolas"/>
                <a:ea typeface="Consolas"/>
                <a:cs typeface="Consolas"/>
                <a:sym typeface="Consolas"/>
              </a:rPr>
              <a:t>李老师</a:t>
            </a:r>
            <a:r>
              <a:rPr lang="en" sz="2700" dirty="0">
                <a:solidFill>
                  <a:schemeClr val="dk1"/>
                </a:solidFill>
                <a:latin typeface="Consolas"/>
                <a:ea typeface="Consolas"/>
                <a:cs typeface="Consolas"/>
                <a:sym typeface="Consolas"/>
              </a:rPr>
              <a:t>”,</a:t>
            </a:r>
            <a:r>
              <a:rPr lang="zh-CN" altLang="en-US" sz="2700" dirty="0">
                <a:solidFill>
                  <a:schemeClr val="dk1"/>
                </a:solidFill>
                <a:latin typeface="Consolas"/>
                <a:ea typeface="Consolas"/>
                <a:cs typeface="Consolas"/>
                <a:sym typeface="Consolas"/>
              </a:rPr>
              <a:t>  </a:t>
            </a:r>
            <a:r>
              <a:rPr lang="en" sz="2700" dirty="0">
                <a:solidFill>
                  <a:schemeClr val="dk1"/>
                </a:solidFill>
                <a:latin typeface="Consolas"/>
                <a:ea typeface="Consolas"/>
                <a:cs typeface="Consolas"/>
                <a:sym typeface="Consolas"/>
              </a:rPr>
              <a:t> “</a:t>
            </a:r>
            <a:r>
              <a:rPr lang="zh-CN" altLang="en" sz="2700" dirty="0">
                <a:solidFill>
                  <a:schemeClr val="dk1"/>
                </a:solidFill>
                <a:latin typeface="Consolas"/>
                <a:ea typeface="Consolas"/>
                <a:cs typeface="Consolas"/>
                <a:sym typeface="Consolas"/>
              </a:rPr>
              <a:t>张老师</a:t>
            </a:r>
            <a:r>
              <a:rPr lang="en" sz="2700" dirty="0">
                <a:solidFill>
                  <a:schemeClr val="dk1"/>
                </a:solidFill>
                <a:latin typeface="Consolas"/>
                <a:ea typeface="Consolas"/>
                <a:cs typeface="Consolas"/>
                <a:sym typeface="Consolas"/>
              </a:rPr>
              <a:t>”,“</a:t>
            </a:r>
            <a:r>
              <a:rPr lang="zh-CN" altLang="en" sz="2700" dirty="0">
                <a:solidFill>
                  <a:schemeClr val="dk1"/>
                </a:solidFill>
                <a:latin typeface="Consolas"/>
                <a:ea typeface="Consolas"/>
                <a:cs typeface="Consolas"/>
                <a:sym typeface="Consolas"/>
              </a:rPr>
              <a:t>欧阳</a:t>
            </a:r>
            <a:r>
              <a:rPr lang="zh-CN" altLang="en-US" sz="2700" dirty="0">
                <a:solidFill>
                  <a:schemeClr val="dk1"/>
                </a:solidFill>
                <a:latin typeface="Consolas"/>
                <a:ea typeface="Consolas"/>
                <a:cs typeface="Consolas"/>
                <a:sym typeface="Consolas"/>
              </a:rPr>
              <a:t>老师</a:t>
            </a:r>
            <a:r>
              <a:rPr lang="en" sz="2700" dirty="0">
                <a:solidFill>
                  <a:schemeClr val="dk1"/>
                </a:solidFill>
                <a:latin typeface="Consolas"/>
                <a:ea typeface="Consolas"/>
                <a:cs typeface="Consolas"/>
                <a:sym typeface="Consolas"/>
              </a:rPr>
              <a:t>”, “</a:t>
            </a:r>
            <a:r>
              <a:rPr lang="zh-CN" altLang="en-US" sz="2700" dirty="0">
                <a:solidFill>
                  <a:schemeClr val="dk1"/>
                </a:solidFill>
                <a:latin typeface="Consolas"/>
                <a:ea typeface="Consolas"/>
                <a:cs typeface="Consolas"/>
                <a:sym typeface="Consolas"/>
              </a:rPr>
              <a:t>熊老师</a:t>
            </a:r>
            <a:r>
              <a:rPr lang="en" sz="2700" dirty="0">
                <a:solidFill>
                  <a:schemeClr val="dk1"/>
                </a:solidFill>
                <a:latin typeface="Consolas"/>
                <a:ea typeface="Consolas"/>
                <a:cs typeface="Consolas"/>
                <a:sym typeface="Consolas"/>
              </a:rPr>
              <a:t>"</a:t>
            </a:r>
            <a:r>
              <a:rPr lang="en" sz="2700" dirty="0">
                <a:latin typeface="Consolas"/>
                <a:ea typeface="Consolas"/>
                <a:cs typeface="Consolas"/>
                <a:sym typeface="Consolas"/>
              </a:rPr>
              <a:t>];</a:t>
            </a:r>
            <a:endParaRPr sz="2700" dirty="0">
              <a:latin typeface="Roboto Slab"/>
              <a:ea typeface="Roboto Slab"/>
              <a:cs typeface="Roboto Slab"/>
              <a:sym typeface="Roboto Slab"/>
            </a:endParaRPr>
          </a:p>
        </p:txBody>
      </p:sp>
      <p:pic>
        <p:nvPicPr>
          <p:cNvPr id="555" name="Google Shape;555;p74"/>
          <p:cNvPicPr preferRelativeResize="0"/>
          <p:nvPr/>
        </p:nvPicPr>
        <p:blipFill>
          <a:blip r:embed="rId3">
            <a:alphaModFix/>
          </a:blip>
          <a:stretch>
            <a:fillRect/>
          </a:stretch>
        </p:blipFill>
        <p:spPr>
          <a:xfrm>
            <a:off x="8346625" y="246498"/>
            <a:ext cx="528825" cy="528803"/>
          </a:xfrm>
          <a:prstGeom prst="rect">
            <a:avLst/>
          </a:prstGeom>
          <a:noFill/>
          <a:ln>
            <a:noFill/>
          </a:ln>
        </p:spPr>
      </p:pic>
      <p:sp>
        <p:nvSpPr>
          <p:cNvPr id="556" name="Google Shape;556;p74"/>
          <p:cNvSpPr/>
          <p:nvPr/>
        </p:nvSpPr>
        <p:spPr>
          <a:xfrm>
            <a:off x="3965250" y="2388000"/>
            <a:ext cx="1213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latin typeface="Consolas"/>
                <a:ea typeface="Consolas"/>
                <a:cs typeface="Consolas"/>
                <a:sym typeface="Consolas"/>
              </a:rPr>
              <a:t>index 0</a:t>
            </a:r>
            <a:endParaRPr sz="1700" dirty="0">
              <a:latin typeface="Consolas"/>
              <a:ea typeface="Consolas"/>
              <a:cs typeface="Consolas"/>
              <a:sym typeface="Consolas"/>
            </a:endParaRPr>
          </a:p>
        </p:txBody>
      </p:sp>
      <p:sp>
        <p:nvSpPr>
          <p:cNvPr id="557" name="Google Shape;557;p74"/>
          <p:cNvSpPr/>
          <p:nvPr/>
        </p:nvSpPr>
        <p:spPr>
          <a:xfrm>
            <a:off x="4003600" y="3074675"/>
            <a:ext cx="11721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58" name="Google Shape;558;p74"/>
          <p:cNvSpPr/>
          <p:nvPr/>
        </p:nvSpPr>
        <p:spPr>
          <a:xfrm>
            <a:off x="5900125" y="3074675"/>
            <a:ext cx="9873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59" name="Google Shape;559;p74"/>
          <p:cNvSpPr/>
          <p:nvPr/>
        </p:nvSpPr>
        <p:spPr>
          <a:xfrm>
            <a:off x="4188400" y="3553075"/>
            <a:ext cx="9873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60" name="Google Shape;560;p74"/>
          <p:cNvSpPr/>
          <p:nvPr/>
        </p:nvSpPr>
        <p:spPr>
          <a:xfrm>
            <a:off x="2502550" y="3553075"/>
            <a:ext cx="9873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61" name="Google Shape;561;p74"/>
          <p:cNvSpPr/>
          <p:nvPr/>
        </p:nvSpPr>
        <p:spPr>
          <a:xfrm>
            <a:off x="979675" y="3553075"/>
            <a:ext cx="8244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Consolas"/>
              <a:ea typeface="Consolas"/>
              <a:cs typeface="Consolas"/>
              <a:sym typeface="Consolas"/>
            </a:endParaRPr>
          </a:p>
        </p:txBody>
      </p:sp>
      <p:sp>
        <p:nvSpPr>
          <p:cNvPr id="562" name="Google Shape;562;p74"/>
          <p:cNvSpPr/>
          <p:nvPr/>
        </p:nvSpPr>
        <p:spPr>
          <a:xfrm>
            <a:off x="5787025" y="2388000"/>
            <a:ext cx="1213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Consolas"/>
                <a:ea typeface="Consolas"/>
                <a:cs typeface="Consolas"/>
                <a:sym typeface="Consolas"/>
              </a:rPr>
              <a:t>index 1</a:t>
            </a:r>
            <a:endParaRPr sz="1700">
              <a:latin typeface="Consolas"/>
              <a:ea typeface="Consolas"/>
              <a:cs typeface="Consolas"/>
              <a:sym typeface="Consolas"/>
            </a:endParaRPr>
          </a:p>
        </p:txBody>
      </p:sp>
      <p:sp>
        <p:nvSpPr>
          <p:cNvPr id="563" name="Google Shape;563;p74"/>
          <p:cNvSpPr/>
          <p:nvPr/>
        </p:nvSpPr>
        <p:spPr>
          <a:xfrm>
            <a:off x="785125" y="4264200"/>
            <a:ext cx="1213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Consolas"/>
                <a:ea typeface="Consolas"/>
                <a:cs typeface="Consolas"/>
                <a:sym typeface="Consolas"/>
              </a:rPr>
              <a:t>index 2</a:t>
            </a:r>
            <a:endParaRPr sz="1700">
              <a:latin typeface="Consolas"/>
              <a:ea typeface="Consolas"/>
              <a:cs typeface="Consolas"/>
              <a:sym typeface="Consolas"/>
            </a:endParaRPr>
          </a:p>
        </p:txBody>
      </p:sp>
      <p:sp>
        <p:nvSpPr>
          <p:cNvPr id="564" name="Google Shape;564;p74"/>
          <p:cNvSpPr/>
          <p:nvPr/>
        </p:nvSpPr>
        <p:spPr>
          <a:xfrm>
            <a:off x="2389450" y="4264200"/>
            <a:ext cx="1213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Consolas"/>
                <a:ea typeface="Consolas"/>
                <a:cs typeface="Consolas"/>
                <a:sym typeface="Consolas"/>
              </a:rPr>
              <a:t>index 3</a:t>
            </a:r>
            <a:endParaRPr sz="1700">
              <a:latin typeface="Consolas"/>
              <a:ea typeface="Consolas"/>
              <a:cs typeface="Consolas"/>
              <a:sym typeface="Consolas"/>
            </a:endParaRPr>
          </a:p>
        </p:txBody>
      </p:sp>
      <p:sp>
        <p:nvSpPr>
          <p:cNvPr id="565" name="Google Shape;565;p74"/>
          <p:cNvSpPr/>
          <p:nvPr/>
        </p:nvSpPr>
        <p:spPr>
          <a:xfrm>
            <a:off x="4075300" y="4233250"/>
            <a:ext cx="1213500" cy="3675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Consolas"/>
                <a:ea typeface="Consolas"/>
                <a:cs typeface="Consolas"/>
                <a:sym typeface="Consolas"/>
              </a:rPr>
              <a:t>index 4</a:t>
            </a:r>
            <a:endParaRPr sz="1700">
              <a:latin typeface="Consolas"/>
              <a:ea typeface="Consolas"/>
              <a:cs typeface="Consolas"/>
              <a:sym typeface="Consolas"/>
            </a:endParaRPr>
          </a:p>
        </p:txBody>
      </p:sp>
      <p:cxnSp>
        <p:nvCxnSpPr>
          <p:cNvPr id="566" name="Google Shape;566;p74"/>
          <p:cNvCxnSpPr>
            <a:stCxn id="556" idx="2"/>
            <a:endCxn id="557" idx="0"/>
          </p:cNvCxnSpPr>
          <p:nvPr/>
        </p:nvCxnSpPr>
        <p:spPr>
          <a:xfrm>
            <a:off x="4572000" y="2755500"/>
            <a:ext cx="17700" cy="319200"/>
          </a:xfrm>
          <a:prstGeom prst="straightConnector1">
            <a:avLst/>
          </a:prstGeom>
          <a:noFill/>
          <a:ln w="28575" cap="flat" cmpd="sng">
            <a:solidFill>
              <a:srgbClr val="0080FF"/>
            </a:solidFill>
            <a:prstDash val="solid"/>
            <a:round/>
            <a:headEnd type="none" w="med" len="med"/>
            <a:tailEnd type="none" w="med" len="med"/>
          </a:ln>
        </p:spPr>
      </p:cxnSp>
      <p:cxnSp>
        <p:nvCxnSpPr>
          <p:cNvPr id="567" name="Google Shape;567;p74"/>
          <p:cNvCxnSpPr>
            <a:stCxn id="562" idx="2"/>
            <a:endCxn id="558" idx="0"/>
          </p:cNvCxnSpPr>
          <p:nvPr/>
        </p:nvCxnSpPr>
        <p:spPr>
          <a:xfrm>
            <a:off x="6393775" y="2755500"/>
            <a:ext cx="0" cy="319200"/>
          </a:xfrm>
          <a:prstGeom prst="straightConnector1">
            <a:avLst/>
          </a:prstGeom>
          <a:noFill/>
          <a:ln w="28575" cap="flat" cmpd="sng">
            <a:solidFill>
              <a:srgbClr val="0080FF"/>
            </a:solidFill>
            <a:prstDash val="solid"/>
            <a:round/>
            <a:headEnd type="none" w="med" len="med"/>
            <a:tailEnd type="none" w="med" len="med"/>
          </a:ln>
        </p:spPr>
      </p:cxnSp>
      <p:cxnSp>
        <p:nvCxnSpPr>
          <p:cNvPr id="568" name="Google Shape;568;p74"/>
          <p:cNvCxnSpPr/>
          <p:nvPr/>
        </p:nvCxnSpPr>
        <p:spPr>
          <a:xfrm>
            <a:off x="1391875" y="3920575"/>
            <a:ext cx="0" cy="319200"/>
          </a:xfrm>
          <a:prstGeom prst="straightConnector1">
            <a:avLst/>
          </a:prstGeom>
          <a:noFill/>
          <a:ln w="28575" cap="flat" cmpd="sng">
            <a:solidFill>
              <a:srgbClr val="0080FF"/>
            </a:solidFill>
            <a:prstDash val="solid"/>
            <a:round/>
            <a:headEnd type="none" w="med" len="med"/>
            <a:tailEnd type="none" w="med" len="med"/>
          </a:ln>
        </p:spPr>
      </p:cxnSp>
      <p:cxnSp>
        <p:nvCxnSpPr>
          <p:cNvPr id="569" name="Google Shape;569;p74"/>
          <p:cNvCxnSpPr/>
          <p:nvPr/>
        </p:nvCxnSpPr>
        <p:spPr>
          <a:xfrm>
            <a:off x="2996200" y="3945000"/>
            <a:ext cx="0" cy="319200"/>
          </a:xfrm>
          <a:prstGeom prst="straightConnector1">
            <a:avLst/>
          </a:prstGeom>
          <a:noFill/>
          <a:ln w="28575" cap="flat" cmpd="sng">
            <a:solidFill>
              <a:srgbClr val="0080FF"/>
            </a:solidFill>
            <a:prstDash val="solid"/>
            <a:round/>
            <a:headEnd type="none" w="med" len="med"/>
            <a:tailEnd type="none" w="med" len="med"/>
          </a:ln>
        </p:spPr>
      </p:cxnSp>
      <p:cxnSp>
        <p:nvCxnSpPr>
          <p:cNvPr id="570" name="Google Shape;570;p74"/>
          <p:cNvCxnSpPr/>
          <p:nvPr/>
        </p:nvCxnSpPr>
        <p:spPr>
          <a:xfrm>
            <a:off x="4682050" y="3920575"/>
            <a:ext cx="0" cy="319200"/>
          </a:xfrm>
          <a:prstGeom prst="straightConnector1">
            <a:avLst/>
          </a:prstGeom>
          <a:noFill/>
          <a:ln w="28575" cap="flat" cmpd="sng">
            <a:solidFill>
              <a:srgbClr val="0080FF"/>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4"/>
        <p:cNvGrpSpPr/>
        <p:nvPr/>
      </p:nvGrpSpPr>
      <p:grpSpPr>
        <a:xfrm>
          <a:off x="0" y="0"/>
          <a:ext cx="0" cy="0"/>
          <a:chOff x="0" y="0"/>
          <a:chExt cx="0" cy="0"/>
        </a:xfrm>
      </p:grpSpPr>
      <p:sp>
        <p:nvSpPr>
          <p:cNvPr id="575" name="Google Shape;575;p7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lvl="0">
              <a:buSzPts val="1100"/>
            </a:pPr>
            <a:r>
              <a:rPr lang="zh-CN" altLang="en-US" dirty="0"/>
              <a:t>停车场：以位置为索引</a:t>
            </a:r>
            <a:endParaRPr dirty="0"/>
          </a:p>
        </p:txBody>
      </p:sp>
      <p:sp>
        <p:nvSpPr>
          <p:cNvPr id="576" name="Google Shape;576;p75"/>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endParaRPr sz="20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93000"/>
              </a:lnSpc>
              <a:spcBef>
                <a:spcPts val="1400"/>
              </a:spcBef>
              <a:spcAft>
                <a:spcPts val="0"/>
              </a:spcAft>
              <a:buNone/>
            </a:pPr>
            <a:endParaRPr sz="2400">
              <a:solidFill>
                <a:schemeClr val="dk1"/>
              </a:solidFill>
            </a:endParaRPr>
          </a:p>
        </p:txBody>
      </p:sp>
      <p:pic>
        <p:nvPicPr>
          <p:cNvPr id="577" name="Google Shape;577;p75"/>
          <p:cNvPicPr preferRelativeResize="0"/>
          <p:nvPr/>
        </p:nvPicPr>
        <p:blipFill rotWithShape="1">
          <a:blip r:embed="rId3">
            <a:alphaModFix/>
          </a:blip>
          <a:srcRect t="23560" b="37033"/>
          <a:stretch/>
        </p:blipFill>
        <p:spPr>
          <a:xfrm>
            <a:off x="1128725" y="2101300"/>
            <a:ext cx="6720001" cy="2652125"/>
          </a:xfrm>
          <a:prstGeom prst="rect">
            <a:avLst/>
          </a:prstGeom>
          <a:noFill/>
          <a:ln>
            <a:noFill/>
          </a:ln>
        </p:spPr>
      </p:pic>
      <p:sp>
        <p:nvSpPr>
          <p:cNvPr id="578" name="Google Shape;578;p75"/>
          <p:cNvSpPr txBox="1"/>
          <p:nvPr/>
        </p:nvSpPr>
        <p:spPr>
          <a:xfrm>
            <a:off x="2020025"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0</a:t>
            </a:r>
            <a:endParaRPr sz="2400"/>
          </a:p>
        </p:txBody>
      </p:sp>
      <p:sp>
        <p:nvSpPr>
          <p:cNvPr id="579" name="Google Shape;579;p75"/>
          <p:cNvSpPr txBox="1"/>
          <p:nvPr/>
        </p:nvSpPr>
        <p:spPr>
          <a:xfrm>
            <a:off x="2937700"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1</a:t>
            </a:r>
            <a:endParaRPr sz="2400"/>
          </a:p>
        </p:txBody>
      </p:sp>
      <p:sp>
        <p:nvSpPr>
          <p:cNvPr id="580" name="Google Shape;580;p75"/>
          <p:cNvSpPr txBox="1"/>
          <p:nvPr/>
        </p:nvSpPr>
        <p:spPr>
          <a:xfrm>
            <a:off x="3730800"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2</a:t>
            </a:r>
            <a:endParaRPr sz="2400"/>
          </a:p>
        </p:txBody>
      </p:sp>
      <p:sp>
        <p:nvSpPr>
          <p:cNvPr id="581" name="Google Shape;581;p75"/>
          <p:cNvSpPr txBox="1"/>
          <p:nvPr/>
        </p:nvSpPr>
        <p:spPr>
          <a:xfrm>
            <a:off x="4568400"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3</a:t>
            </a:r>
            <a:endParaRPr sz="2400"/>
          </a:p>
        </p:txBody>
      </p:sp>
      <p:sp>
        <p:nvSpPr>
          <p:cNvPr id="582" name="Google Shape;582;p75"/>
          <p:cNvSpPr txBox="1"/>
          <p:nvPr/>
        </p:nvSpPr>
        <p:spPr>
          <a:xfrm>
            <a:off x="5495000"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4</a:t>
            </a:r>
            <a:endParaRPr sz="2400"/>
          </a:p>
        </p:txBody>
      </p:sp>
      <p:sp>
        <p:nvSpPr>
          <p:cNvPr id="583" name="Google Shape;583;p75"/>
          <p:cNvSpPr txBox="1"/>
          <p:nvPr/>
        </p:nvSpPr>
        <p:spPr>
          <a:xfrm>
            <a:off x="6421600" y="2215688"/>
            <a:ext cx="2847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5</a:t>
            </a:r>
            <a:endParaRPr sz="2400"/>
          </a:p>
        </p:txBody>
      </p:sp>
      <p:sp>
        <p:nvSpPr>
          <p:cNvPr id="584" name="Google Shape;584;p75"/>
          <p:cNvSpPr txBox="1">
            <a:spLocks noGrp="1"/>
          </p:cNvSpPr>
          <p:nvPr>
            <p:ph type="body" idx="1"/>
          </p:nvPr>
        </p:nvSpPr>
        <p:spPr>
          <a:xfrm>
            <a:off x="532950" y="1257300"/>
            <a:ext cx="8078100" cy="849300"/>
          </a:xfrm>
          <a:prstGeom prst="rect">
            <a:avLst/>
          </a:prstGeom>
        </p:spPr>
        <p:txBody>
          <a:bodyPr spcFirstLastPara="1" wrap="square" lIns="91425" tIns="91425" rIns="91425" bIns="91425" anchor="t" anchorCtr="0">
            <a:noAutofit/>
          </a:bodyPr>
          <a:lstStyle/>
          <a:p>
            <a:pPr marL="0" lvl="0" indent="0">
              <a:buNone/>
            </a:pPr>
            <a:r>
              <a:rPr lang="zh-CN" altLang="en-US" sz="2100" dirty="0"/>
              <a:t>停车场有几辆车？</a:t>
            </a:r>
          </a:p>
          <a:p>
            <a:pPr marL="0" lvl="0" indent="0">
              <a:buNone/>
            </a:pPr>
            <a:r>
              <a:rPr lang="zh-CN" altLang="en-US" sz="2100" dirty="0"/>
              <a:t>您注意到空格上的数字了吗？</a:t>
            </a:r>
            <a:endParaRPr sz="2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8"/>
        <p:cNvGrpSpPr/>
        <p:nvPr/>
      </p:nvGrpSpPr>
      <p:grpSpPr>
        <a:xfrm>
          <a:off x="0" y="0"/>
          <a:ext cx="0" cy="0"/>
          <a:chOff x="0" y="0"/>
          <a:chExt cx="0" cy="0"/>
        </a:xfrm>
      </p:grpSpPr>
      <p:sp>
        <p:nvSpPr>
          <p:cNvPr id="589" name="Google Shape;589;p7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lvl="0">
              <a:buSzPts val="1100"/>
            </a:pPr>
            <a:r>
              <a:rPr lang="zh-CN" altLang="en-US" dirty="0"/>
              <a:t>通过索引找到数组中的一个元素</a:t>
            </a:r>
            <a:endParaRPr dirty="0"/>
          </a:p>
        </p:txBody>
      </p:sp>
      <p:sp>
        <p:nvSpPr>
          <p:cNvPr id="590" name="Google Shape;590;p76"/>
          <p:cNvSpPr txBox="1"/>
          <p:nvPr/>
        </p:nvSpPr>
        <p:spPr>
          <a:xfrm>
            <a:off x="618800" y="2944500"/>
            <a:ext cx="7506300" cy="1212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lvl="0">
              <a:lnSpc>
                <a:spcPct val="115000"/>
              </a:lnSpc>
              <a:spcBef>
                <a:spcPts val="600"/>
              </a:spcBef>
            </a:pPr>
            <a:r>
              <a:rPr lang="en-US" altLang="zh-CN" sz="2800" dirty="0">
                <a:latin typeface="Consolas"/>
                <a:ea typeface="Consolas"/>
                <a:cs typeface="Consolas"/>
                <a:sym typeface="Consolas"/>
              </a:rPr>
              <a:t>let </a:t>
            </a:r>
            <a:r>
              <a:rPr lang="zh-CN" altLang="en-US" sz="2800" dirty="0">
                <a:latin typeface="Consolas"/>
                <a:ea typeface="Consolas"/>
                <a:cs typeface="Consolas"/>
                <a:sym typeface="Consolas"/>
              </a:rPr>
              <a:t> 老师组   </a:t>
            </a:r>
            <a:r>
              <a:rPr lang="en-US" altLang="zh-CN" sz="2800" dirty="0">
                <a:latin typeface="Consolas"/>
                <a:ea typeface="Consolas"/>
                <a:cs typeface="Consolas"/>
                <a:sym typeface="Consolas"/>
              </a:rPr>
              <a:t>= [</a:t>
            </a:r>
            <a:r>
              <a:rPr lang="zh-CN" altLang="en-US" sz="2800" dirty="0">
                <a:solidFill>
                  <a:schemeClr val="dk1"/>
                </a:solidFill>
                <a:latin typeface="Consolas"/>
                <a:ea typeface="Consolas"/>
                <a:cs typeface="Consolas"/>
                <a:sym typeface="Consolas"/>
              </a:rPr>
              <a:t>“陈老师”</a:t>
            </a:r>
            <a:r>
              <a:rPr lang="en-US" altLang="zh-CN" sz="2800" dirty="0">
                <a:solidFill>
                  <a:schemeClr val="dk1"/>
                </a:solidFill>
                <a:latin typeface="Consolas"/>
                <a:ea typeface="Consolas"/>
                <a:cs typeface="Consolas"/>
                <a:sym typeface="Consolas"/>
              </a:rPr>
              <a:t>, “</a:t>
            </a:r>
            <a:r>
              <a:rPr lang="zh-CN" altLang="en-US" sz="2800" dirty="0">
                <a:solidFill>
                  <a:schemeClr val="dk1"/>
                </a:solidFill>
                <a:latin typeface="Consolas"/>
                <a:ea typeface="Consolas"/>
                <a:cs typeface="Consolas"/>
                <a:sym typeface="Consolas"/>
              </a:rPr>
              <a:t>李老师”</a:t>
            </a:r>
            <a:r>
              <a:rPr lang="en-US" altLang="zh-CN" sz="2800" dirty="0">
                <a:solidFill>
                  <a:schemeClr val="dk1"/>
                </a:solidFill>
                <a:latin typeface="Consolas"/>
                <a:ea typeface="Consolas"/>
                <a:cs typeface="Consolas"/>
                <a:sym typeface="Consolas"/>
              </a:rPr>
              <a:t>, “</a:t>
            </a:r>
            <a:r>
              <a:rPr lang="zh-CN" altLang="en-US" sz="2800" dirty="0">
                <a:solidFill>
                  <a:schemeClr val="dk1"/>
                </a:solidFill>
                <a:latin typeface="Consolas"/>
                <a:ea typeface="Consolas"/>
                <a:cs typeface="Consolas"/>
                <a:sym typeface="Consolas"/>
              </a:rPr>
              <a:t>张老师”</a:t>
            </a:r>
            <a:r>
              <a:rPr lang="en-US" altLang="zh-CN" sz="2800" dirty="0">
                <a:solidFill>
                  <a:schemeClr val="dk1"/>
                </a:solidFill>
                <a:latin typeface="Consolas"/>
                <a:ea typeface="Consolas"/>
                <a:cs typeface="Consolas"/>
                <a:sym typeface="Consolas"/>
              </a:rPr>
              <a:t>, “</a:t>
            </a:r>
            <a:r>
              <a:rPr lang="zh-CN" altLang="en-US" sz="2800" dirty="0">
                <a:solidFill>
                  <a:schemeClr val="dk1"/>
                </a:solidFill>
                <a:latin typeface="Consolas"/>
                <a:ea typeface="Consolas"/>
                <a:cs typeface="Consolas"/>
                <a:sym typeface="Consolas"/>
              </a:rPr>
              <a:t>欧阳老师”</a:t>
            </a:r>
            <a:r>
              <a:rPr lang="en-US" altLang="zh-CN" sz="2800" dirty="0">
                <a:solidFill>
                  <a:schemeClr val="dk1"/>
                </a:solidFill>
                <a:latin typeface="Consolas"/>
                <a:ea typeface="Consolas"/>
                <a:cs typeface="Consolas"/>
                <a:sym typeface="Consolas"/>
              </a:rPr>
              <a:t>, “</a:t>
            </a:r>
            <a:r>
              <a:rPr lang="zh-CN" altLang="en-US" sz="2800" dirty="0">
                <a:solidFill>
                  <a:schemeClr val="dk1"/>
                </a:solidFill>
                <a:latin typeface="Consolas"/>
                <a:ea typeface="Consolas"/>
                <a:cs typeface="Consolas"/>
                <a:sym typeface="Consolas"/>
              </a:rPr>
              <a:t>熊老师</a:t>
            </a:r>
            <a:r>
              <a:rPr lang="en-US" altLang="zh-CN" sz="2800" dirty="0">
                <a:solidFill>
                  <a:schemeClr val="dk1"/>
                </a:solidFill>
                <a:latin typeface="Consolas"/>
                <a:ea typeface="Consolas"/>
                <a:cs typeface="Consolas"/>
                <a:sym typeface="Consolas"/>
              </a:rPr>
              <a:t>"</a:t>
            </a:r>
            <a:r>
              <a:rPr lang="en-US" altLang="zh-CN" sz="2800" dirty="0">
                <a:latin typeface="Consolas"/>
                <a:ea typeface="Consolas"/>
                <a:cs typeface="Consolas"/>
                <a:sym typeface="Consolas"/>
              </a:rPr>
              <a:t>];</a:t>
            </a:r>
            <a:endParaRPr lang="zh-CN" altLang="en-US" sz="2800" dirty="0">
              <a:latin typeface="Roboto Slab"/>
              <a:ea typeface="Roboto Slab"/>
              <a:cs typeface="Roboto Slab"/>
              <a:sym typeface="Roboto Slab"/>
            </a:endParaRPr>
          </a:p>
        </p:txBody>
      </p:sp>
      <p:sp>
        <p:nvSpPr>
          <p:cNvPr id="591" name="Google Shape;591;p76"/>
          <p:cNvSpPr txBox="1"/>
          <p:nvPr/>
        </p:nvSpPr>
        <p:spPr>
          <a:xfrm>
            <a:off x="2408550" y="1481325"/>
            <a:ext cx="2638200" cy="945300"/>
          </a:xfrm>
          <a:prstGeom prst="rect">
            <a:avLst/>
          </a:prstGeom>
          <a:noFill/>
          <a:ln>
            <a:noFill/>
          </a:ln>
        </p:spPr>
        <p:txBody>
          <a:bodyPr spcFirstLastPara="1" wrap="square" lIns="91425" tIns="91425" rIns="91425" bIns="91425" anchor="t" anchorCtr="0">
            <a:noAutofit/>
          </a:bodyPr>
          <a:lstStyle/>
          <a:p>
            <a:pPr lvl="0"/>
            <a:r>
              <a:rPr lang="zh-CN" altLang="en-US" sz="2800" dirty="0">
                <a:latin typeface="Consolas"/>
                <a:ea typeface="Consolas"/>
                <a:cs typeface="Consolas"/>
                <a:sym typeface="Consolas"/>
              </a:rPr>
              <a:t>老师组</a:t>
            </a:r>
            <a:r>
              <a:rPr lang="en" sz="2800" dirty="0">
                <a:latin typeface="Consolas"/>
                <a:ea typeface="Consolas"/>
                <a:cs typeface="Consolas"/>
                <a:sym typeface="Consolas"/>
              </a:rPr>
              <a:t>[</a:t>
            </a:r>
            <a:r>
              <a:rPr lang="en" sz="2800" dirty="0">
                <a:solidFill>
                  <a:schemeClr val="accent1"/>
                </a:solidFill>
                <a:latin typeface="Consolas"/>
                <a:ea typeface="Consolas"/>
                <a:cs typeface="Consolas"/>
                <a:sym typeface="Consolas"/>
              </a:rPr>
              <a:t>0</a:t>
            </a:r>
            <a:r>
              <a:rPr lang="en" sz="2800" dirty="0">
                <a:latin typeface="Consolas"/>
                <a:ea typeface="Consolas"/>
                <a:cs typeface="Consolas"/>
                <a:sym typeface="Consolas"/>
              </a:rPr>
              <a:t>] </a:t>
            </a:r>
            <a:r>
              <a:rPr lang="en" sz="2000" i="1" dirty="0">
                <a:solidFill>
                  <a:schemeClr val="dk1"/>
                </a:solidFill>
                <a:latin typeface="Trebuchet MS"/>
                <a:ea typeface="Trebuchet MS"/>
                <a:cs typeface="Trebuchet MS"/>
                <a:sym typeface="Trebuchet MS"/>
              </a:rPr>
              <a:t>index 0</a:t>
            </a:r>
            <a:endParaRPr sz="2800" i="1" dirty="0">
              <a:latin typeface="Consolas"/>
              <a:ea typeface="Consolas"/>
              <a:cs typeface="Consolas"/>
              <a:sym typeface="Consolas"/>
            </a:endParaRPr>
          </a:p>
        </p:txBody>
      </p:sp>
      <p:sp>
        <p:nvSpPr>
          <p:cNvPr id="592" name="Google Shape;592;p76"/>
          <p:cNvSpPr txBox="1"/>
          <p:nvPr/>
        </p:nvSpPr>
        <p:spPr>
          <a:xfrm>
            <a:off x="5574400" y="1481325"/>
            <a:ext cx="2638200" cy="945300"/>
          </a:xfrm>
          <a:prstGeom prst="rect">
            <a:avLst/>
          </a:prstGeom>
          <a:noFill/>
          <a:ln>
            <a:noFill/>
          </a:ln>
        </p:spPr>
        <p:txBody>
          <a:bodyPr spcFirstLastPara="1" wrap="square" lIns="91425" tIns="91425" rIns="91425" bIns="91425" anchor="t" anchorCtr="0">
            <a:noAutofit/>
          </a:bodyPr>
          <a:lstStyle/>
          <a:p>
            <a:pPr lvl="0"/>
            <a:r>
              <a:rPr lang="zh-CN" altLang="en-US" sz="2800" dirty="0">
                <a:latin typeface="Consolas"/>
                <a:ea typeface="Consolas"/>
                <a:cs typeface="Consolas"/>
                <a:sym typeface="Consolas"/>
              </a:rPr>
              <a:t>老师组</a:t>
            </a:r>
            <a:r>
              <a:rPr lang="en-US" altLang="zh-CN" sz="2800" dirty="0">
                <a:latin typeface="Consolas"/>
                <a:ea typeface="Consolas"/>
                <a:cs typeface="Consolas"/>
                <a:sym typeface="Consolas"/>
              </a:rPr>
              <a:t>[1] </a:t>
            </a:r>
            <a:r>
              <a:rPr lang="en-US" altLang="zh-CN" sz="2000" i="1" dirty="0">
                <a:solidFill>
                  <a:schemeClr val="dk1"/>
                </a:solidFill>
                <a:latin typeface="Trebuchet MS"/>
                <a:ea typeface="Trebuchet MS"/>
                <a:cs typeface="Trebuchet MS"/>
                <a:sym typeface="Trebuchet MS"/>
              </a:rPr>
              <a:t>index 1</a:t>
            </a:r>
            <a:endParaRPr lang="en-US" altLang="zh-CN" sz="2800" i="1" dirty="0">
              <a:latin typeface="Consolas"/>
              <a:ea typeface="Consolas"/>
              <a:cs typeface="Consolas"/>
              <a:sym typeface="Consolas"/>
            </a:endParaRPr>
          </a:p>
        </p:txBody>
      </p:sp>
      <p:pic>
        <p:nvPicPr>
          <p:cNvPr id="593" name="Google Shape;593;p76"/>
          <p:cNvPicPr preferRelativeResize="0"/>
          <p:nvPr/>
        </p:nvPicPr>
        <p:blipFill>
          <a:blip r:embed="rId3">
            <a:alphaModFix/>
          </a:blip>
          <a:stretch>
            <a:fillRect/>
          </a:stretch>
        </p:blipFill>
        <p:spPr>
          <a:xfrm rot="5400000">
            <a:off x="4225974" y="2426625"/>
            <a:ext cx="750200" cy="750200"/>
          </a:xfrm>
          <a:prstGeom prst="rect">
            <a:avLst/>
          </a:prstGeom>
          <a:noFill/>
          <a:ln>
            <a:noFill/>
          </a:ln>
        </p:spPr>
      </p:pic>
      <p:pic>
        <p:nvPicPr>
          <p:cNvPr id="594" name="Google Shape;594;p76"/>
          <p:cNvPicPr preferRelativeResize="0"/>
          <p:nvPr/>
        </p:nvPicPr>
        <p:blipFill>
          <a:blip r:embed="rId3">
            <a:alphaModFix/>
          </a:blip>
          <a:stretch>
            <a:fillRect/>
          </a:stretch>
        </p:blipFill>
        <p:spPr>
          <a:xfrm rot="5400000">
            <a:off x="6354845" y="2425825"/>
            <a:ext cx="751000" cy="751000"/>
          </a:xfrm>
          <a:prstGeom prst="rect">
            <a:avLst/>
          </a:prstGeom>
          <a:noFill/>
          <a:ln>
            <a:noFill/>
          </a:ln>
        </p:spPr>
      </p:pic>
    </p:spTree>
  </p:cSld>
  <p:clrMapOvr>
    <a:masterClrMapping/>
  </p:clrMapOvr>
</p:sld>
</file>

<file path=ppt/theme/theme1.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A7B"/>
      </a:accent1>
      <a:accent2>
        <a:srgbClr val="212121"/>
      </a:accent2>
      <a:accent3>
        <a:srgbClr val="E4A4EE"/>
      </a:accent3>
      <a:accent4>
        <a:srgbClr val="FEE975"/>
      </a:accent4>
      <a:accent5>
        <a:srgbClr val="17D3FF"/>
      </a:accent5>
      <a:accent6>
        <a:srgbClr val="00FFCC"/>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2340</TotalTime>
  <Words>1916</Words>
  <Application>Microsoft Macintosh PowerPoint</Application>
  <PresentationFormat>全屏显示(16:9)</PresentationFormat>
  <Paragraphs>261</Paragraphs>
  <Slides>44</Slides>
  <Notes>44</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44</vt:i4>
      </vt:variant>
    </vt:vector>
  </HeadingPairs>
  <TitlesOfParts>
    <vt:vector size="53" baseType="lpstr">
      <vt:lpstr>Consolas</vt:lpstr>
      <vt:lpstr>Trebuchet MS</vt:lpstr>
      <vt:lpstr>Helvetica Neue</vt:lpstr>
      <vt:lpstr>Roboto</vt:lpstr>
      <vt:lpstr>宋体</vt:lpstr>
      <vt:lpstr>Roboto Slab</vt:lpstr>
      <vt:lpstr>Arial</vt:lpstr>
      <vt:lpstr>Code Nation v2</vt:lpstr>
      <vt:lpstr>Code Nation v2</vt:lpstr>
      <vt:lpstr>创建一个数组，并使用索引检索数组元素。</vt:lpstr>
      <vt:lpstr>Connections              </vt:lpstr>
      <vt:lpstr>数组是一种特殊的数据结构，它在单个变量中存储多个值。</vt:lpstr>
      <vt:lpstr>数组的真实示例</vt:lpstr>
      <vt:lpstr>Real world examples of arrays</vt:lpstr>
      <vt:lpstr>数组语法</vt:lpstr>
      <vt:lpstr>数组的索引（index）</vt:lpstr>
      <vt:lpstr>停车场：以位置为索引</vt:lpstr>
      <vt:lpstr>通过索引找到数组中的一个元素</vt:lpstr>
      <vt:lpstr>How do you create an array? How do you retrieve an array element at index 0?  </vt:lpstr>
      <vt:lpstr>PowerPoint 演示文稿</vt:lpstr>
      <vt:lpstr>PowerPoint 演示文稿</vt:lpstr>
      <vt:lpstr>PowerPoint 演示文稿</vt:lpstr>
      <vt:lpstr>在JavaScript中创建for循环，以便遍历数组。</vt:lpstr>
      <vt:lpstr>For循环</vt:lpstr>
      <vt:lpstr>PowerPoint 演示文稿</vt:lpstr>
      <vt:lpstr>for of loop components   </vt:lpstr>
      <vt:lpstr>for of loop syntax              </vt:lpstr>
      <vt:lpstr>PowerPoint 演示文稿</vt:lpstr>
      <vt:lpstr>Here is what a for of loop looks like in JavaScript: </vt:lpstr>
      <vt:lpstr>PowerPoint 演示文稿</vt:lpstr>
      <vt:lpstr>for循环允许我们如何处理数组？</vt:lpstr>
      <vt:lpstr>PowerPoint 演示文稿</vt:lpstr>
      <vt:lpstr>PowerPoint 演示文稿</vt:lpstr>
      <vt:lpstr>PowerPoint 演示文稿</vt:lpstr>
      <vt:lpstr>使用.push将元素添加到数组中，并使用.length获取数组中元素的数量</vt:lpstr>
      <vt:lpstr>.push（）是一种用于向数组添加元素的方法。</vt:lpstr>
      <vt:lpstr>Using .push()</vt:lpstr>
      <vt:lpstr>您也可以把变量.push（）进数组</vt:lpstr>
      <vt:lpstr>Using .push()</vt:lpstr>
      <vt:lpstr>您还可以使用.push（）将元素添加到空数组</vt:lpstr>
      <vt:lpstr>.length允许您找出数组中有多少个元素。</vt:lpstr>
      <vt:lpstr>Using .length</vt:lpstr>
      <vt:lpstr>PowerPoint 演示文稿</vt:lpstr>
      <vt:lpstr>PowerPoint 演示文稿</vt:lpstr>
      <vt:lpstr>What does .push() do? What does .length() do? </vt:lpstr>
      <vt:lpstr>PowerPoint 演示文稿</vt:lpstr>
      <vt:lpstr>PowerPoint 演示文稿</vt:lpstr>
      <vt:lpstr>复习JS</vt:lpstr>
      <vt:lpstr>您已完成所有Web开发入门课程！</vt:lpstr>
      <vt:lpstr>Let's Review!</vt:lpstr>
      <vt:lpstr>But first, a Kahoot! </vt:lpstr>
      <vt:lpstr>结课项目</vt:lpstr>
      <vt:lpstr>Answer the following in Google Classroom: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Yishuai Chen</cp:lastModifiedBy>
  <cp:revision>79</cp:revision>
  <dcterms:modified xsi:type="dcterms:W3CDTF">2020-11-11T02:41:34Z</dcterms:modified>
</cp:coreProperties>
</file>